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57" r:id="rId2"/>
    <p:sldId id="980" r:id="rId3"/>
    <p:sldId id="981" r:id="rId4"/>
    <p:sldId id="922" r:id="rId5"/>
    <p:sldId id="963" r:id="rId6"/>
    <p:sldId id="952" r:id="rId7"/>
    <p:sldId id="396" r:id="rId8"/>
    <p:sldId id="905" r:id="rId9"/>
    <p:sldId id="951" r:id="rId10"/>
    <p:sldId id="862" r:id="rId11"/>
    <p:sldId id="924" r:id="rId12"/>
    <p:sldId id="944" r:id="rId13"/>
    <p:sldId id="945" r:id="rId14"/>
    <p:sldId id="946" r:id="rId15"/>
    <p:sldId id="923" r:id="rId16"/>
    <p:sldId id="947" r:id="rId17"/>
    <p:sldId id="955" r:id="rId18"/>
    <p:sldId id="956" r:id="rId19"/>
    <p:sldId id="957" r:id="rId20"/>
    <p:sldId id="874" r:id="rId21"/>
    <p:sldId id="871" r:id="rId22"/>
    <p:sldId id="872" r:id="rId23"/>
    <p:sldId id="958" r:id="rId24"/>
    <p:sldId id="925" r:id="rId25"/>
    <p:sldId id="975" r:id="rId26"/>
    <p:sldId id="967" r:id="rId27"/>
    <p:sldId id="959" r:id="rId28"/>
    <p:sldId id="926" r:id="rId29"/>
    <p:sldId id="891" r:id="rId30"/>
    <p:sldId id="898" r:id="rId31"/>
    <p:sldId id="893" r:id="rId32"/>
    <p:sldId id="892" r:id="rId33"/>
    <p:sldId id="894" r:id="rId34"/>
    <p:sldId id="895" r:id="rId35"/>
    <p:sldId id="908" r:id="rId36"/>
    <p:sldId id="977" r:id="rId37"/>
    <p:sldId id="978" r:id="rId38"/>
    <p:sldId id="949" r:id="rId39"/>
    <p:sldId id="930" r:id="rId40"/>
    <p:sldId id="960" r:id="rId41"/>
    <p:sldId id="927" r:id="rId42"/>
    <p:sldId id="899" r:id="rId43"/>
    <p:sldId id="928" r:id="rId44"/>
    <p:sldId id="890" r:id="rId45"/>
    <p:sldId id="966" r:id="rId46"/>
    <p:sldId id="948" r:id="rId47"/>
    <p:sldId id="929" r:id="rId48"/>
    <p:sldId id="962" r:id="rId49"/>
    <p:sldId id="968" r:id="rId50"/>
    <p:sldId id="931" r:id="rId51"/>
    <p:sldId id="932" r:id="rId52"/>
    <p:sldId id="933" r:id="rId53"/>
    <p:sldId id="934" r:id="rId54"/>
    <p:sldId id="935" r:id="rId55"/>
    <p:sldId id="936" r:id="rId56"/>
    <p:sldId id="937" r:id="rId57"/>
    <p:sldId id="938" r:id="rId58"/>
    <p:sldId id="939" r:id="rId59"/>
    <p:sldId id="940" r:id="rId60"/>
    <p:sldId id="950" r:id="rId61"/>
    <p:sldId id="882" r:id="rId62"/>
    <p:sldId id="885" r:id="rId63"/>
    <p:sldId id="979" r:id="rId64"/>
    <p:sldId id="973" r:id="rId65"/>
    <p:sldId id="784" r:id="rId66"/>
    <p:sldId id="787" r:id="rId67"/>
    <p:sldId id="788" r:id="rId68"/>
    <p:sldId id="789" r:id="rId69"/>
    <p:sldId id="790" r:id="rId70"/>
    <p:sldId id="844" r:id="rId71"/>
    <p:sldId id="732" r:id="rId72"/>
    <p:sldId id="845" r:id="rId73"/>
    <p:sldId id="877" r:id="rId74"/>
    <p:sldId id="785" r:id="rId75"/>
    <p:sldId id="969" r:id="rId76"/>
    <p:sldId id="833" r:id="rId77"/>
    <p:sldId id="821" r:id="rId78"/>
    <p:sldId id="694" r:id="rId79"/>
    <p:sldId id="842" r:id="rId80"/>
    <p:sldId id="841" r:id="rId81"/>
    <p:sldId id="814" r:id="rId82"/>
    <p:sldId id="822" r:id="rId83"/>
    <p:sldId id="825" r:id="rId84"/>
    <p:sldId id="813" r:id="rId85"/>
    <p:sldId id="827" r:id="rId86"/>
    <p:sldId id="866" r:id="rId87"/>
    <p:sldId id="865" r:id="rId88"/>
    <p:sldId id="863" r:id="rId89"/>
    <p:sldId id="864" r:id="rId90"/>
    <p:sldId id="868" r:id="rId91"/>
    <p:sldId id="836" r:id="rId92"/>
    <p:sldId id="834" r:id="rId93"/>
    <p:sldId id="701" r:id="rId94"/>
    <p:sldId id="941" r:id="rId95"/>
    <p:sldId id="942" r:id="rId96"/>
    <p:sldId id="943" r:id="rId97"/>
    <p:sldId id="964" r:id="rId98"/>
    <p:sldId id="849" r:id="rId99"/>
    <p:sldId id="970" r:id="rId100"/>
    <p:sldId id="961" r:id="rId101"/>
    <p:sldId id="873" r:id="rId102"/>
    <p:sldId id="896" r:id="rId103"/>
    <p:sldId id="818" r:id="rId104"/>
    <p:sldId id="820" r:id="rId105"/>
    <p:sldId id="869" r:id="rId106"/>
    <p:sldId id="266" r:id="rId107"/>
    <p:sldId id="914" r:id="rId108"/>
    <p:sldId id="920" r:id="rId109"/>
    <p:sldId id="913" r:id="rId110"/>
    <p:sldId id="921" r:id="rId111"/>
    <p:sldId id="915" r:id="rId112"/>
    <p:sldId id="809" r:id="rId113"/>
    <p:sldId id="776" r:id="rId114"/>
    <p:sldId id="971" r:id="rId115"/>
    <p:sldId id="730" r:id="rId116"/>
    <p:sldId id="972" r:id="rId117"/>
    <p:sldId id="731" r:id="rId118"/>
    <p:sldId id="83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8"/>
    <p:restoredTop sz="96327"/>
  </p:normalViewPr>
  <p:slideViewPr>
    <p:cSldViewPr snapToGrid="0" snapToObjects="1">
      <p:cViewPr varScale="1">
        <p:scale>
          <a:sx n="255" d="100"/>
          <a:sy n="255" d="100"/>
        </p:scale>
        <p:origin x="208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1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6.png"/><Relationship Id="rId7" Type="http://schemas.openxmlformats.org/officeDocument/2006/relationships/image" Target="../media/image461.png"/><Relationship Id="rId12" Type="http://schemas.openxmlformats.org/officeDocument/2006/relationships/image" Target="../media/image50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490.png"/><Relationship Id="rId5" Type="http://schemas.openxmlformats.org/officeDocument/2006/relationships/image" Target="../media/image451.png"/><Relationship Id="rId10" Type="http://schemas.openxmlformats.org/officeDocument/2006/relationships/image" Target="../media/image480.png"/><Relationship Id="rId4" Type="http://schemas.openxmlformats.org/officeDocument/2006/relationships/image" Target="../media/image440.png"/><Relationship Id="rId9" Type="http://schemas.openxmlformats.org/officeDocument/2006/relationships/image" Target="../media/image4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hyperlink" Target="https://arxiv.org/pdf/2002.11985.pdf" TargetMode="Externa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91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9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12.png"/><Relationship Id="rId9" Type="http://schemas.openxmlformats.org/officeDocument/2006/relationships/image" Target="../media/image15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83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ddlePaddle/PaddleNLP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6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Cloze_test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wchurch/gft/blob/master/examples/summary_examples/model/model.HuggingFace/roberta-base.sh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huggingface.co/docs/transformers/v4.16.2/en/main_classes/pipelin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paperswithcode.com/dataset/glue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172C-D5BB-16D1-300A-5326E4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De-emphasize Pre-Training?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F69D-4490-AF0C-00B9-4F33AEB9B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D67B-3D19-7EA7-7AFB-BB9A2F88C2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CE4BA-9C42-1813-07A8-3A4C532E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F53E-6D9E-032F-53FD-66861F5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A73B-8679-AE53-4E42-6F11E5A4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90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29FB06-CB8F-4D4D-9081-EC61E2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ACB2-6A56-994A-A7FD-C9D8A3B6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09AE-641B-D545-88B9-9DB8850F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B8275-C180-BC4D-AB7E-4D2EFA4B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101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CA46569-0D1F-6A4B-82C8-5765F62A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81"/>
            <a:ext cx="10515600" cy="334382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1657AF-65DC-E84F-B47F-B9DE232D4C33}"/>
              </a:ext>
            </a:extLst>
          </p:cNvPr>
          <p:cNvSpPr/>
          <p:nvPr/>
        </p:nvSpPr>
        <p:spPr>
          <a:xfrm>
            <a:off x="7043984" y="2048223"/>
            <a:ext cx="1253159" cy="1029652"/>
          </a:xfrm>
          <a:prstGeom prst="wedgeRoundRectCallout">
            <a:avLst>
              <a:gd name="adj1" fmla="val -41543"/>
              <a:gd name="adj2" fmla="val 847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$$$$</a:t>
            </a:r>
          </a:p>
          <a:p>
            <a:pPr algn="ctr"/>
            <a:r>
              <a:rPr lang="en-US" sz="2800" dirty="0"/>
              <a:t>(Cost)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EFEE6CA-F085-BD45-B3CC-73EA0F0C110B}"/>
              </a:ext>
            </a:extLst>
          </p:cNvPr>
          <p:cNvSpPr/>
          <p:nvPr/>
        </p:nvSpPr>
        <p:spPr>
          <a:xfrm>
            <a:off x="6486201" y="5416989"/>
            <a:ext cx="557783" cy="512434"/>
          </a:xfrm>
          <a:prstGeom prst="wedgeRoundRectCallout">
            <a:avLst>
              <a:gd name="adj1" fmla="val -26365"/>
              <a:gd name="adj2" fmla="val -72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2243E1-62C4-C44C-998E-3C983CB91E5C}"/>
              </a:ext>
            </a:extLst>
          </p:cNvPr>
          <p:cNvSpPr/>
          <p:nvPr/>
        </p:nvSpPr>
        <p:spPr>
          <a:xfrm>
            <a:off x="8071105" y="5597790"/>
            <a:ext cx="1982723" cy="1004686"/>
          </a:xfrm>
          <a:prstGeom prst="wedgeRoundRectCallout">
            <a:avLst>
              <a:gd name="adj1" fmla="val -94851"/>
              <a:gd name="adj2" fmla="val -378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less cost;</a:t>
            </a:r>
          </a:p>
          <a:p>
            <a:pPr algn="ctr"/>
            <a:r>
              <a:rPr lang="en-US" sz="2800" dirty="0"/>
              <a:t>more profit 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E6AB93A-0774-5B42-A4E4-F66871DE5311}"/>
              </a:ext>
            </a:extLst>
          </p:cNvPr>
          <p:cNvSpPr/>
          <p:nvPr/>
        </p:nvSpPr>
        <p:spPr>
          <a:xfrm>
            <a:off x="8420101" y="814111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One-Time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025E16D-4659-A843-BC49-08A0A3908078}"/>
              </a:ext>
            </a:extLst>
          </p:cNvPr>
          <p:cNvSpPr/>
          <p:nvPr/>
        </p:nvSpPr>
        <p:spPr>
          <a:xfrm>
            <a:off x="10181845" y="4422943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Recurring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(base)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/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  <a:blipFill>
                <a:blip r:embed="rId9"/>
                <a:stretch>
                  <a:fillRect l="-1990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  <a:blipFill>
                <a:blip r:embed="rId10"/>
                <a:stretch>
                  <a:fillRect l="-2010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  <a:blipFill>
                <a:blip r:embed="rId11"/>
                <a:stretch>
                  <a:fillRect l="-2010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/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  <a:blipFill>
                <a:blip r:embed="rId12"/>
                <a:stretch>
                  <a:fillRect l="-2030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4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ure 0">
            <a:extLst>
              <a:ext uri="{FF2B5EF4-FFF2-40B4-BE49-F238E27FC236}">
                <a16:creationId xmlns:a16="http://schemas.microsoft.com/office/drawing/2014/main" id="{B53E7BE5-1E5E-9D4C-9F38-6F0FEEFC12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1773"/>
            <a:ext cx="5932465" cy="3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CE4E-3026-A444-ACC1-332F186D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 (Distillation): </a:t>
            </a:r>
            <a:br>
              <a:rPr lang="en-US" dirty="0"/>
            </a:br>
            <a:r>
              <a:rPr lang="en-US" dirty="0"/>
              <a:t>Important for Commercial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A0D-21F4-0D4F-B3F2-1F6990B4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Popular Choices on Hubs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10C9-5B5F-114F-9A74-0DF9626BA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Compression:</a:t>
            </a:r>
          </a:p>
          <a:p>
            <a:r>
              <a:rPr lang="en-US" dirty="0"/>
              <a:t>Trade-offs: Size vs. Accuracy</a:t>
            </a:r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43CB25-55C7-0F48-82F6-58BF39B513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800" y="2505075"/>
            <a:ext cx="4033988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36AF-19D8-3648-B8AC-CAF718CE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54ECE-170F-C443-A38F-9E7652D0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CDB1-25B8-BF45-8985-B9627D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36DF1-5C32-094B-9845-BD5298DAC707}"/>
              </a:ext>
            </a:extLst>
          </p:cNvPr>
          <p:cNvSpPr txBox="1"/>
          <p:nvPr/>
        </p:nvSpPr>
        <p:spPr>
          <a:xfrm>
            <a:off x="6746800" y="6123543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https://arxiv.org/pdf/2002.11985.pdf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295AD8-36F2-444C-9247-2C2119DF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7" y="2475653"/>
            <a:ext cx="4614278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6D2355-7158-DF44-93CE-29FA096D7746}"/>
              </a:ext>
            </a:extLst>
          </p:cNvPr>
          <p:cNvSpPr/>
          <p:nvPr/>
        </p:nvSpPr>
        <p:spPr>
          <a:xfrm>
            <a:off x="5240944" y="3280728"/>
            <a:ext cx="2214394" cy="671194"/>
          </a:xfrm>
          <a:prstGeom prst="wedgeRoundRectCallout">
            <a:avLst>
              <a:gd name="adj1" fmla="val 94048"/>
              <a:gd name="adj2" fmla="val 1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Pick any two</a:t>
            </a:r>
            <a:endParaRPr lang="en-US" sz="105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60B047A-6CBF-2842-BDF4-BCA423B50BAC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42750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07D258-55B3-6947-AF1C-593D52BF3207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127815"/>
              <a:gd name="adj2" fmla="val -559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89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  <p:bldP spid="16" grpId="0" animBg="1"/>
      <p:bldP spid="18" grpId="0" animBg="1"/>
      <p:bldP spid="1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4252C60-5A3E-854C-9DBC-61D02119F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676" y="1328566"/>
            <a:ext cx="5823336" cy="6111383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186FA6C-5A54-8D45-8AAF-6D8765A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7" y="68114"/>
            <a:ext cx="5454059" cy="5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27813-6B27-0C4A-98A7-33CD3AD3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24975" cy="1325563"/>
          </a:xfrm>
        </p:spPr>
        <p:txBody>
          <a:bodyPr>
            <a:noAutofit/>
          </a:bodyPr>
          <a:lstStyle/>
          <a:p>
            <a:r>
              <a:rPr lang="en-US" sz="3200" dirty="0"/>
              <a:t>Lesson: Focus on Bottlenecks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</p:spPr>
            <p:txBody>
              <a:bodyPr/>
              <a:lstStyle/>
              <a:p>
                <a:r>
                  <a:rPr lang="en-US" dirty="0"/>
                  <a:t>Fixed Costs: One-time up-front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Training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r>
                  <a:rPr lang="en-US" dirty="0"/>
                  <a:t>Variable Costs: Recurring costs</a:t>
                </a:r>
              </a:p>
              <a:p>
                <a:pPr lvl="1"/>
                <a:r>
                  <a:rPr lang="en-US" dirty="0"/>
                  <a:t>Inference 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pPr lvl="2"/>
                <a:r>
                  <a:rPr lang="en-US" dirty="0"/>
                  <a:t>Deploy a model to 1B people</a:t>
                </a:r>
              </a:p>
              <a:p>
                <a:pPr lvl="2"/>
                <a:r>
                  <a:rPr lang="en-US" dirty="0"/>
                  <a:t>Who use it every day (for years)</a:t>
                </a:r>
              </a:p>
              <a:p>
                <a:r>
                  <a:rPr lang="en-US" dirty="0"/>
                  <a:t>If the application goes viral (success)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  <a:blipFill>
                <a:blip r:embed="rId5"/>
                <a:stretch>
                  <a:fillRect l="-1762" t="-2326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5CE6-11C1-0541-97D2-6B8076F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D9C8-B190-D845-AB85-20BF39FC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7BF-C119-0244-9B61-D0C4185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D063B-8BB6-DF4D-9A8B-C6A3001AAFA8}"/>
              </a:ext>
            </a:extLst>
          </p:cNvPr>
          <p:cNvSpPr txBox="1">
            <a:spLocks/>
          </p:cNvSpPr>
          <p:nvPr/>
        </p:nvSpPr>
        <p:spPr>
          <a:xfrm>
            <a:off x="0" y="4604824"/>
            <a:ext cx="5897879" cy="166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D32438-4FBA-954B-8244-FCAD005D024C}"/>
              </a:ext>
            </a:extLst>
          </p:cNvPr>
          <p:cNvSpPr/>
          <p:nvPr/>
        </p:nvSpPr>
        <p:spPr>
          <a:xfrm>
            <a:off x="10310446" y="2204514"/>
            <a:ext cx="1220372" cy="603074"/>
          </a:xfrm>
          <a:prstGeom prst="wedgeRoundRectCallout">
            <a:avLst>
              <a:gd name="adj1" fmla="val -80031"/>
              <a:gd name="adj2" fmla="val 3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/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Bottleneck for Global Warming: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𝑡𝑟𝑎𝑛𝑠𝑝𝑜𝑟𝑡𝑎𝑡𝑖𝑜𝑛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𝑠𝑝𝑒𝑎𝑘𝑒𝑟𝑠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  <a:blipFill>
                <a:blip r:embed="rId6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/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  <a:blipFill>
                <a:blip r:embed="rId7"/>
                <a:stretch>
                  <a:fillRect t="-7500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/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  <a:blipFill>
                <a:blip r:embed="rId8"/>
                <a:stretch>
                  <a:fillRect t="-8889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1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strike="dblStrike" dirty="0"/>
                  <a:t>Base/Foundation/Pre-Trained Models</a:t>
                </a:r>
                <a:br>
                  <a:rPr lang="en-US" dirty="0"/>
                </a:br>
                <a:r>
                  <a:rPr lang="en-US" b="1" i="1" u="dbl" dirty="0">
                    <a:highlight>
                      <a:srgbClr val="FFFF00"/>
                    </a:highlight>
                  </a:rPr>
                  <a:t>Recommendation</a:t>
                </a:r>
                <a:r>
                  <a:rPr lang="en-US" dirty="0"/>
                  <a:t>: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Hubs</a:t>
                </a:r>
                <a:endParaRPr lang="en-US" i="1" dirty="0"/>
              </a:p>
            </p:txBody>
          </p:sp>
        </mc:Choice>
        <mc:Fallback xmlns="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Some Popular Pre-Trained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96EE63-42CA-8D43-AC54-3AA44048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Some Popular Datasets for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C08A3-27F7-5746-8F2A-DA812F5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DE2E-8DF6-C642-8988-3CB2B16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5B19-75A8-DF4F-ADF1-5A5A1DC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9DCCB7-EC5D-414F-A51D-ACA6EF5B20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7" y="2505075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5D7E1C-C278-1D42-B3AE-D4BE1233CA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4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82F3F0-FA44-2F43-8FEC-029BBD4A1E21}"/>
              </a:ext>
            </a:extLst>
          </p:cNvPr>
          <p:cNvSpPr/>
          <p:nvPr/>
        </p:nvSpPr>
        <p:spPr>
          <a:xfrm>
            <a:off x="2360204" y="5845979"/>
            <a:ext cx="4320081" cy="668969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DDI </a:t>
            </a:r>
            <a:r>
              <a:rPr lang="en-US" sz="2800" dirty="0">
                <a:sym typeface="Wingdings" pitchFamily="2" charset="2"/>
              </a:rPr>
              <a:t> Don’t Do It (yourself)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106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627DE-1A99-FBC5-F3ED-AABF08EC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656" y="1730368"/>
            <a:ext cx="4969787" cy="2939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sz="1600" dirty="0"/>
              <a:t>(too expensive for academia)</a:t>
            </a:r>
          </a:p>
        </p:txBody>
      </p:sp>
    </p:spTree>
    <p:extLst>
      <p:ext uri="{BB962C8B-B14F-4D97-AF65-F5344CB8AC3E}">
        <p14:creationId xmlns:p14="http://schemas.microsoft.com/office/powerpoint/2010/main" val="6583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855-8645-5C48-A24D-7542D757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540B Parameters: </a:t>
            </a:r>
            <a:br>
              <a:rPr lang="en-US" dirty="0"/>
            </a:br>
            <a:r>
              <a:rPr lang="en-US" sz="2800" dirty="0">
                <a:hlinkClick r:id="rId2"/>
              </a:rPr>
              <a:t>https://arxiv.org/pdf/2204.02311.pdf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DC05947-8A56-B84A-BEEE-5B061647F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385" y="2394513"/>
            <a:ext cx="5771565" cy="3961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8472-74CB-B14E-B3AD-5B080A97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455C-DB09-384E-8533-A72EDF19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C3A1-6EA9-BC4A-9B16-0635FD10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90E9A22-2863-AD28-8542-BCE074CEC0C1}"/>
              </a:ext>
            </a:extLst>
          </p:cNvPr>
          <p:cNvSpPr/>
          <p:nvPr/>
        </p:nvSpPr>
        <p:spPr>
          <a:xfrm>
            <a:off x="7343009" y="1145021"/>
            <a:ext cx="2956401" cy="943902"/>
          </a:xfrm>
          <a:prstGeom prst="wedgeRoundRectCallout">
            <a:avLst>
              <a:gd name="adj1" fmla="val 16756"/>
              <a:gd name="adj2" fmla="val 83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18A1B1-E19E-1092-EE4A-26EE86E114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27394" y="1912521"/>
            <a:ext cx="5181600" cy="13397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05F47-BAFA-92EE-DC9B-3B315E7A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5" y="3738681"/>
            <a:ext cx="6372941" cy="25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108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22" name="Content Placeholder 13">
            <a:extLst>
              <a:ext uri="{FF2B5EF4-FFF2-40B4-BE49-F238E27FC236}">
                <a16:creationId xmlns:a16="http://schemas.microsoft.com/office/drawing/2014/main" id="{95B225EA-4C3D-6BDE-E56B-C2256CF4A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24217" y="2375383"/>
            <a:ext cx="5728379" cy="1481127"/>
          </a:xfrm>
          <a:ln w="38100">
            <a:solidFill>
              <a:schemeClr val="accent1"/>
            </a:solidFill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AD844B-06D6-A0E8-FE56-30C170F1BFCF}"/>
              </a:ext>
            </a:extLst>
          </p:cNvPr>
          <p:cNvSpPr/>
          <p:nvPr/>
        </p:nvSpPr>
        <p:spPr>
          <a:xfrm>
            <a:off x="6026931" y="2374453"/>
            <a:ext cx="1158371" cy="139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0B5F481-513E-0343-BC0B-625896751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7"/>
          <a:stretch/>
        </p:blipFill>
        <p:spPr>
          <a:xfrm>
            <a:off x="5963333" y="1774871"/>
            <a:ext cx="6228667" cy="951164"/>
          </a:xfrm>
          <a:prstGeom prst="rect">
            <a:avLst/>
          </a:prstGeom>
        </p:spPr>
      </p:pic>
      <p:pic>
        <p:nvPicPr>
          <p:cNvPr id="11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E1A2C06-149B-0D4E-8BA4-CDE56BC8D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6692"/>
          <a:stretch/>
        </p:blipFill>
        <p:spPr>
          <a:xfrm>
            <a:off x="6010770" y="2726035"/>
            <a:ext cx="6149716" cy="3321965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E18828-F7B9-AB42-8787-CFE0C0A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540B Parameters: </a:t>
            </a:r>
            <a:br>
              <a:rPr lang="en-US" sz="4000" dirty="0"/>
            </a:br>
            <a:r>
              <a:rPr lang="en-US" sz="4000" dirty="0"/>
              <a:t>More Parameters </a:t>
            </a:r>
            <a:r>
              <a:rPr lang="en-US" sz="4000" dirty="0">
                <a:sym typeface="Wingdings" pitchFamily="2" charset="2"/>
              </a:rPr>
              <a:t> Better Scores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More Supervision  Better Scores</a:t>
            </a:r>
            <a:endParaRPr lang="en-US" sz="4000" dirty="0"/>
          </a:p>
        </p:txBody>
      </p:sp>
      <p:pic>
        <p:nvPicPr>
          <p:cNvPr id="8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B399452-FF3A-0E4D-B2A0-731D0A99C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3308"/>
          <a:stretch/>
        </p:blipFill>
        <p:spPr>
          <a:xfrm>
            <a:off x="78562" y="1774871"/>
            <a:ext cx="6197153" cy="43820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289F-D671-BC4F-B8E4-B9386C7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DB8EC-D018-4C4E-8873-A7D5EC2B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A0DB-9F46-4C40-A3A3-BDEB5EF5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109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EBC288-4F3E-5147-9CBB-4179B09A168E}"/>
              </a:ext>
            </a:extLst>
          </p:cNvPr>
          <p:cNvSpPr/>
          <p:nvPr/>
        </p:nvSpPr>
        <p:spPr>
          <a:xfrm>
            <a:off x="5304165" y="2210278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FE88B9-B3C7-B643-BEAA-809465C8DB0C}"/>
              </a:ext>
            </a:extLst>
          </p:cNvPr>
          <p:cNvSpPr/>
          <p:nvPr/>
        </p:nvSpPr>
        <p:spPr>
          <a:xfrm>
            <a:off x="11202879" y="2158637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BF56A0-B79D-0CE5-426C-F13626A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Opportunities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535E2D-B276-CFAB-BA2F-4BEB02E2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Scale SOTA-Chasing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D2E2C8-B1F1-D6F2-834C-4FC4F2A753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$$</a:t>
            </a:r>
          </a:p>
          <a:p>
            <a:pPr lvl="1"/>
            <a:r>
              <a:rPr lang="en-US" dirty="0"/>
              <a:t>Staff (size of staff)</a:t>
            </a:r>
          </a:p>
          <a:p>
            <a:pPr lvl="1"/>
            <a:r>
              <a:rPr lang="en-US" dirty="0"/>
              <a:t>Logistics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Risk-adverse</a:t>
            </a:r>
          </a:p>
          <a:p>
            <a:pPr lvl="1"/>
            <a:r>
              <a:rPr lang="en-US" dirty="0"/>
              <a:t>Big $$ </a:t>
            </a:r>
            <a:r>
              <a:rPr lang="en-US" dirty="0">
                <a:sym typeface="Wingdings" pitchFamily="2" charset="2"/>
              </a:rPr>
              <a:t> Too Big to Fail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E439BD-DD8E-F23F-F5B3-B2F6A842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Opportunities for the Masses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Smaller projects </a:t>
                </a:r>
                <a:r>
                  <a:rPr lang="en-US" dirty="0">
                    <a:sym typeface="Wingdings" pitchFamily="2" charset="2"/>
                  </a:rPr>
                  <a:t> Creativity</a:t>
                </a:r>
              </a:p>
              <a:p>
                <a:r>
                  <a:rPr lang="en-US" dirty="0">
                    <a:sym typeface="Wingdings" pitchFamily="2" charset="2"/>
                  </a:rPr>
                  <a:t>Martial Arts: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Use their strengths to your advantage</a:t>
                </a:r>
              </a:p>
              <a:p>
                <a:r>
                  <a:rPr lang="en-US" dirty="0">
                    <a:sym typeface="Wingdings" pitchFamily="2" charset="2"/>
                  </a:rPr>
                  <a:t>Community</a:t>
                </a:r>
              </a:p>
              <a:p>
                <a:pPr lvl="1"/>
                <a:r>
                  <a:rPr lang="en-US" b="0" dirty="0">
                    <a:sym typeface="Wingdings" pitchFamily="2" charset="2"/>
                  </a:rPr>
                  <a:t>Large: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𝑠𝑡𝑢𝑑𝑒𝑛𝑡𝑠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𝑠𝑡𝑎𝑓𝑓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|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Willingness to share: </a:t>
                </a:r>
                <a:r>
                  <a:rPr lang="en-US" dirty="0" err="1">
                    <a:sym typeface="Wingdings" pitchFamily="2" charset="2"/>
                  </a:rPr>
                  <a:t>github</a:t>
                </a:r>
                <a:r>
                  <a:rPr lang="en-US" dirty="0">
                    <a:sym typeface="Wingdings" pitchFamily="2" charset="2"/>
                  </a:rPr>
                  <a:t>, </a:t>
                </a:r>
                <a:r>
                  <a:rPr lang="en-US" dirty="0" err="1">
                    <a:sym typeface="Wingdings" pitchFamily="2" charset="2"/>
                  </a:rPr>
                  <a:t>arXiv</a:t>
                </a: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6644-7265-A71C-38C2-0756694C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A78CF-DDA5-9DB3-54C2-81E260B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BEA9-E622-E249-413E-A03A755E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110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8C715-8F2E-B158-0093-191CD170FD59}"/>
              </a:ext>
            </a:extLst>
          </p:cNvPr>
          <p:cNvSpPr/>
          <p:nvPr/>
        </p:nvSpPr>
        <p:spPr>
          <a:xfrm>
            <a:off x="4157592" y="5412448"/>
            <a:ext cx="2488724" cy="943902"/>
          </a:xfrm>
          <a:prstGeom prst="wedgeRoundRectCallout">
            <a:avLst>
              <a:gd name="adj1" fmla="val 44035"/>
              <a:gd name="adj2" fmla="val -128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Standards!!</a:t>
            </a:r>
          </a:p>
          <a:p>
            <a:pPr algn="ctr"/>
            <a:r>
              <a:rPr lang="en-US" dirty="0"/>
              <a:t>(Builds Community)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F442CEA-1379-5C1B-1FE3-834C280526D9}"/>
              </a:ext>
            </a:extLst>
          </p:cNvPr>
          <p:cNvSpPr/>
          <p:nvPr/>
        </p:nvSpPr>
        <p:spPr>
          <a:xfrm>
            <a:off x="7053368" y="5635798"/>
            <a:ext cx="1388116" cy="720552"/>
          </a:xfrm>
          <a:prstGeom prst="wedgeRoundRectCallout">
            <a:avLst>
              <a:gd name="adj1" fmla="val -72312"/>
              <a:gd name="adj2" fmla="val -2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gft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Hubs: PyTorch is Popular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sz="3600" dirty="0"/>
                  <a:t>On </a:t>
                </a:r>
                <a:r>
                  <a:rPr lang="en-US" sz="3600" dirty="0" err="1"/>
                  <a:t>HuggingFace</a:t>
                </a:r>
                <a:r>
                  <a:rPr lang="en-US" sz="3600" dirty="0"/>
                  <a:t>, </a:t>
                </a:r>
                <a:r>
                  <a:rPr lang="en-US" sz="3600" dirty="0" err="1"/>
                  <a:t>PyTorch</a:t>
                </a:r>
                <a:r>
                  <a:rPr lang="en-US" sz="3600" dirty="0"/>
                  <a:t> &gt; JAX &gt; TensorFlow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8571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5524A-4871-EB47-8F4C-5514CC8B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84" y="1681163"/>
            <a:ext cx="5157787" cy="823912"/>
          </a:xfrm>
        </p:spPr>
        <p:txBody>
          <a:bodyPr/>
          <a:lstStyle/>
          <a:p>
            <a:r>
              <a:rPr lang="en-US" dirty="0"/>
              <a:t>25k </a:t>
            </a:r>
            <a:r>
              <a:rPr lang="en-US" dirty="0" err="1"/>
              <a:t>PyTorch</a:t>
            </a:r>
            <a:r>
              <a:rPr lang="en-US" dirty="0"/>
              <a:t>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18DE9C-93C0-0A45-836A-6B9292B4A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9924"/>
            <a:ext cx="5183188" cy="823912"/>
          </a:xfrm>
        </p:spPr>
        <p:txBody>
          <a:bodyPr/>
          <a:lstStyle/>
          <a:p>
            <a:r>
              <a:rPr lang="en-US" dirty="0"/>
              <a:t>6k JAX Models</a:t>
            </a:r>
          </a:p>
        </p:txBody>
      </p:sp>
      <p:pic>
        <p:nvPicPr>
          <p:cNvPr id="13" name="Content Placeholder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D754A70-C343-4345-8F84-DD00B851A0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33798"/>
          <a:stretch/>
        </p:blipFill>
        <p:spPr>
          <a:xfrm>
            <a:off x="6096000" y="2623038"/>
            <a:ext cx="5833841" cy="3565357"/>
          </a:xfrm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5452-8FB8-6248-9AD9-4001EC0F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88A22-7E68-944A-92C7-4C27F11C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5D4C4-54F8-AF48-860E-03153441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111</a:t>
            </a:fld>
            <a:endParaRPr lang="en-US"/>
          </a:p>
        </p:txBody>
      </p:sp>
      <p:pic>
        <p:nvPicPr>
          <p:cNvPr id="19" name="Content Placeholder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B0597A8-224A-D044-BC21-56441FE3E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5447" b="1221"/>
          <a:stretch/>
        </p:blipFill>
        <p:spPr>
          <a:xfrm>
            <a:off x="89184" y="2623038"/>
            <a:ext cx="5824955" cy="3565357"/>
          </a:xfrm>
          <a:ln>
            <a:solidFill>
              <a:schemeClr val="accent1"/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0A718C0-A7D3-67C0-7B9B-51695A1A5436}"/>
              </a:ext>
            </a:extLst>
          </p:cNvPr>
          <p:cNvSpPr/>
          <p:nvPr/>
        </p:nvSpPr>
        <p:spPr>
          <a:xfrm>
            <a:off x="2668077" y="1663144"/>
            <a:ext cx="4878300" cy="471957"/>
          </a:xfrm>
          <a:prstGeom prst="wedgeRoundRectCallout">
            <a:avLst>
              <a:gd name="adj1" fmla="val -26812"/>
              <a:gd name="adj2" fmla="val -71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Ease-of-Use &gt;&gt;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89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112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6720210" cy="1070544"/>
          </a:xfrm>
          <a:prstGeom prst="wedgeRoundRectCallout">
            <a:avLst>
              <a:gd name="adj1" fmla="val -30927"/>
              <a:gd name="adj2" fmla="val -175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de-emphasize pre-training?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88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0F0056-3332-634E-945E-C6FA67D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Higher-Level Little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Ease of use</a:t>
                </a:r>
              </a:p>
              <a:p>
                <a:pPr lvl="1"/>
                <a:r>
                  <a:rPr lang="en-US" dirty="0"/>
                  <a:t>Accessible to broader audience</a:t>
                </a:r>
              </a:p>
              <a:p>
                <a:r>
                  <a:rPr lang="en-US" dirty="0"/>
                  <a:t>Hide complexity</a:t>
                </a:r>
              </a:p>
              <a:p>
                <a:pPr lvl="1"/>
                <a:r>
                  <a:rPr lang="en-US" dirty="0"/>
                  <a:t>1-line of </a:t>
                </a:r>
                <a:r>
                  <a:rPr lang="en-US" dirty="0" err="1"/>
                  <a:t>gft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800+ lines of python</a:t>
                </a:r>
              </a:p>
              <a:p>
                <a:pPr lvl="1"/>
                <a:r>
                  <a:rPr lang="en-US" dirty="0"/>
                  <a:t>More transparency; fewer bugs</a:t>
                </a:r>
              </a:p>
              <a:p>
                <a:r>
                  <a:rPr lang="en-US" dirty="0"/>
                  <a:t>Encourage community</a:t>
                </a:r>
              </a:p>
              <a:p>
                <a:pPr lvl="1"/>
                <a:r>
                  <a:rPr lang="en-US" dirty="0"/>
                  <a:t>Sharing data, models, tasks</a:t>
                </a:r>
              </a:p>
              <a:p>
                <a:pPr lvl="1"/>
                <a:r>
                  <a:rPr lang="en-US" dirty="0"/>
                  <a:t>Replication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3EBF6-6486-7844-B6D5-3480140353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Avoid special cases</a:t>
            </a:r>
          </a:p>
          <a:p>
            <a:pPr lvl="1"/>
            <a:r>
              <a:rPr lang="en-US" dirty="0"/>
              <a:t>Standard examples on hubs </a:t>
            </a:r>
          </a:p>
          <a:p>
            <a:pPr lvl="2"/>
            <a:r>
              <a:rPr lang="en-US" dirty="0"/>
              <a:t>expect users to modify python</a:t>
            </a:r>
          </a:p>
          <a:p>
            <a:pPr lvl="2"/>
            <a:r>
              <a:rPr lang="en-US" dirty="0"/>
              <a:t>different programs for different datasets/models/tasks</a:t>
            </a:r>
          </a:p>
          <a:p>
            <a:pPr lvl="1"/>
            <a:r>
              <a:rPr lang="en-US" i="1" dirty="0" err="1"/>
              <a:t>gft</a:t>
            </a:r>
            <a:r>
              <a:rPr lang="en-US" dirty="0"/>
              <a:t> encourages code re-use</a:t>
            </a:r>
          </a:p>
          <a:p>
            <a:pPr lvl="2"/>
            <a:r>
              <a:rPr lang="en-US" dirty="0" err="1"/>
              <a:t>gft</a:t>
            </a:r>
            <a:r>
              <a:rPr lang="en-US" dirty="0"/>
              <a:t> uses same code as examples</a:t>
            </a:r>
          </a:p>
          <a:p>
            <a:pPr lvl="2"/>
            <a:r>
              <a:rPr lang="en-US" dirty="0"/>
              <a:t>with same performance and computational costs</a:t>
            </a:r>
          </a:p>
          <a:p>
            <a:pPr lvl="2"/>
            <a:r>
              <a:rPr lang="en-US" dirty="0"/>
              <a:t>but generalizes over more datasets/models/tasks</a:t>
            </a:r>
          </a:p>
          <a:p>
            <a:r>
              <a:rPr lang="en-US" dirty="0"/>
              <a:t>Portability across suppliers</a:t>
            </a:r>
          </a:p>
          <a:p>
            <a:pPr lvl="1"/>
            <a:r>
              <a:rPr lang="en-US" dirty="0"/>
              <a:t>Mix and Match Across Hubs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3"/>
              </a:rPr>
              <a:t>HuggingFace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PaddleNLP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DF95-111E-F849-BCDC-9B21BD9A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F201-104E-924E-B6DA-7E73C0C0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1EA-F9E1-F544-8AD7-2C54AB1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0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056E-4AD2-DB87-F523-6941C802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E05E-0739-35EA-64A2-DF94C6F00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 for code &amp; examples </a:t>
            </a:r>
          </a:p>
          <a:p>
            <a:r>
              <a:rPr lang="en-US" dirty="0"/>
              <a:t>Amazing how much can be done with so little</a:t>
            </a:r>
          </a:p>
          <a:p>
            <a:r>
              <a:rPr lang="en-US" dirty="0"/>
              <a:t>Higher level (little) languages like </a:t>
            </a:r>
            <a:r>
              <a:rPr lang="en-US" i="1" dirty="0" err="1"/>
              <a:t>gft</a:t>
            </a:r>
            <a:r>
              <a:rPr lang="en-US" dirty="0"/>
              <a:t> have many advantages over examples found on hubs: </a:t>
            </a:r>
          </a:p>
          <a:p>
            <a:pPr lvl="1"/>
            <a:r>
              <a:rPr lang="en-US" dirty="0"/>
              <a:t>Short (1-line) programs are </a:t>
            </a:r>
          </a:p>
          <a:p>
            <a:pPr lvl="2"/>
            <a:r>
              <a:rPr lang="en-US" dirty="0"/>
              <a:t>easier to read and write, </a:t>
            </a:r>
          </a:p>
          <a:p>
            <a:pPr lvl="2"/>
            <a:r>
              <a:rPr lang="en-US" dirty="0"/>
              <a:t>more transparent and </a:t>
            </a:r>
          </a:p>
          <a:p>
            <a:pPr lvl="2"/>
            <a:r>
              <a:rPr lang="en-US" dirty="0"/>
              <a:t>more portable (across hubs)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1E84-DFF7-3535-3E07-751622F45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Accessible to masses</a:t>
            </a:r>
          </a:p>
          <a:p>
            <a:r>
              <a:rPr lang="en-US" dirty="0"/>
              <a:t>Demystify deep nets</a:t>
            </a:r>
          </a:p>
          <a:p>
            <a:pPr lvl="1"/>
            <a:r>
              <a:rPr lang="en-US" dirty="0"/>
              <a:t>No one would suggest regression-like methods are ``intelligent’’</a:t>
            </a:r>
          </a:p>
          <a:p>
            <a:r>
              <a:rPr lang="en-US" dirty="0"/>
              <a:t>Teaser for Part B:</a:t>
            </a:r>
          </a:p>
          <a:p>
            <a:pPr lvl="1"/>
            <a:r>
              <a:rPr lang="en-US" dirty="0"/>
              <a:t>To improve over Part A, we recommend Interdisciplinary combo</a:t>
            </a:r>
          </a:p>
          <a:p>
            <a:pPr lvl="2"/>
            <a:r>
              <a:rPr lang="en-US" dirty="0"/>
              <a:t>Deep Nets (recent progress)</a:t>
            </a:r>
          </a:p>
          <a:p>
            <a:pPr lvl="2"/>
            <a:r>
              <a:rPr lang="en-US" dirty="0"/>
              <a:t>AI Representation (decades)</a:t>
            </a:r>
          </a:p>
          <a:p>
            <a:pPr lvl="2"/>
            <a:r>
              <a:rPr lang="en-US" dirty="0"/>
              <a:t>Linguistics &amp; Philosophy (centuries)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C8B1-D70D-1AFE-C81C-3415F6F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E849F-CD65-E3C4-EC62-4912BDBA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98A8-1C0E-AFE8-37CE-59355541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4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1" y="308565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What are the most popular tasks?</a:t>
            </a:r>
            <a:br>
              <a:rPr lang="en-US" sz="6600" dirty="0"/>
            </a:br>
            <a:r>
              <a:rPr lang="en-US" sz="6000" dirty="0"/>
              <a:t>30k Models </a:t>
            </a:r>
            <a:r>
              <a:rPr lang="en-US" sz="60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(computed from $</a:t>
            </a:r>
            <a:r>
              <a:rPr lang="en-US" sz="2000" dirty="0" err="1"/>
              <a:t>gft</a:t>
            </a:r>
            <a:r>
              <a:rPr lang="en-US" sz="2000" dirty="0"/>
              <a:t>/</a:t>
            </a:r>
            <a:r>
              <a:rPr lang="en-US" sz="2000" dirty="0" err="1"/>
              <a:t>gft_internals</a:t>
            </a:r>
            <a:r>
              <a:rPr lang="en-US" sz="2000" dirty="0"/>
              <a:t>/</a:t>
            </a:r>
            <a:r>
              <a:rPr lang="en-US" sz="2000" dirty="0" err="1"/>
              <a:t>huggingface_hub</a:t>
            </a:r>
            <a:r>
              <a:rPr lang="en-US" sz="2000" dirty="0"/>
              <a:t>/</a:t>
            </a:r>
            <a:r>
              <a:rPr lang="en-US" sz="2000" dirty="0" err="1"/>
              <a:t>huggingface_datasets.txt</a:t>
            </a:r>
            <a:r>
              <a:rPr lang="en-US" sz="2000" dirty="0"/>
              <a:t>)</a:t>
            </a:r>
            <a:endParaRPr lang="en-US" sz="24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985737" y="2098675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117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8490" y="2098675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/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30k Models </a:t>
            </a:r>
            <a:r>
              <a:rPr lang="en-US" sz="66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(computed from $</a:t>
            </a:r>
            <a:r>
              <a:rPr lang="en-US" sz="2400" dirty="0" err="1"/>
              <a:t>gft</a:t>
            </a:r>
            <a:r>
              <a:rPr lang="en-US" sz="2400" dirty="0"/>
              <a:t>/</a:t>
            </a:r>
            <a:r>
              <a:rPr lang="en-US" sz="2400" dirty="0" err="1"/>
              <a:t>gft_internals</a:t>
            </a:r>
            <a:r>
              <a:rPr lang="en-US" sz="2400" dirty="0"/>
              <a:t>/</a:t>
            </a:r>
            <a:r>
              <a:rPr lang="en-US" sz="2400" dirty="0" err="1"/>
              <a:t>huggingface_hub</a:t>
            </a:r>
            <a:r>
              <a:rPr lang="en-US" sz="2400" dirty="0"/>
              <a:t>/</a:t>
            </a:r>
            <a:r>
              <a:rPr lang="en-US" sz="2400" dirty="0" err="1"/>
              <a:t>huggingface_datasets.txt</a:t>
            </a:r>
            <a:r>
              <a:rPr lang="en-US" sz="2400" dirty="0"/>
              <a:t>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056438" y="1752759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118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-200631" y="1832716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1B31B-5104-B743-ACC9-5E590214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3" y="1690688"/>
            <a:ext cx="12192000" cy="4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4093"/>
          <a:stretch/>
        </p:blipFill>
        <p:spPr>
          <a:xfrm>
            <a:off x="4456664" y="2628366"/>
            <a:ext cx="7853736" cy="158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(General Fine-Tuning) is based on </a:t>
            </a:r>
            <a:br>
              <a:rPr lang="en-US" dirty="0"/>
            </a:br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58"/>
          <a:stretch/>
        </p:blipFill>
        <p:spPr>
          <a:xfrm>
            <a:off x="4456664" y="4203426"/>
            <a:ext cx="7853735" cy="18222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Easy: 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Guess Missing Word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116922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5636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25211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9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73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39A8E5-1A19-BA4D-A028-F9D28E87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924" y="1239150"/>
            <a:ext cx="8378887" cy="46751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411026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r>
              <a:rPr lang="en-US" dirty="0"/>
              <a:t>Models (40k)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classify</a:t>
            </a:r>
          </a:p>
          <a:p>
            <a:pPr lvl="1"/>
            <a:r>
              <a:rPr lang="en-US" dirty="0"/>
              <a:t>regress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576439" y="5956240"/>
            <a:ext cx="6624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</a:t>
            </a:r>
            <a:r>
              <a:rPr lang="en-US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58829-5B4D-DD42-AB2B-75417FA8ED9D}"/>
              </a:ext>
            </a:extLst>
          </p:cNvPr>
          <p:cNvSpPr/>
          <p:nvPr/>
        </p:nvSpPr>
        <p:spPr>
          <a:xfrm>
            <a:off x="7527855" y="1310934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E4996-EFB9-804A-BAEE-6D2A4BE6FDE3}"/>
              </a:ext>
            </a:extLst>
          </p:cNvPr>
          <p:cNvSpPr/>
          <p:nvPr/>
        </p:nvSpPr>
        <p:spPr>
          <a:xfrm>
            <a:off x="8089037" y="1310935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4EDD78-6AB5-854D-9313-3F4CF75D567C}"/>
              </a:ext>
            </a:extLst>
          </p:cNvPr>
          <p:cNvSpPr/>
          <p:nvPr/>
        </p:nvSpPr>
        <p:spPr>
          <a:xfrm>
            <a:off x="5933243" y="2046178"/>
            <a:ext cx="1714870" cy="865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5D24-2107-895A-9AD9-419846CDF3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121C1-4C7B-1632-83F9-319B33AA3D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537639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342747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1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7745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2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4C53AD-325B-D048-A664-9BD4EBB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9B743-737C-4149-A151-872020F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Predict: 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4D7F-B016-3D4E-AC0B-11380F19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4A1A-2341-3645-8455-4488EA6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BDC8E-50C1-4C49-B96A-4C9A623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2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1 of 7</a:t>
            </a:r>
            <a:br>
              <a:rPr lang="en-US" dirty="0"/>
            </a:br>
            <a:r>
              <a:rPr lang="en-US" dirty="0"/>
              <a:t>Summarize (almost) anything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1"/>
          <a:stretch/>
        </p:blipFill>
        <p:spPr>
          <a:xfrm>
            <a:off x="875906" y="2141422"/>
            <a:ext cx="14116481" cy="31941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A472B8-EC09-E245-9D02-18A947733276}"/>
              </a:ext>
            </a:extLst>
          </p:cNvPr>
          <p:cNvSpPr/>
          <p:nvPr/>
        </p:nvSpPr>
        <p:spPr>
          <a:xfrm>
            <a:off x="6711895" y="3965497"/>
            <a:ext cx="2444501" cy="545380"/>
          </a:xfrm>
          <a:prstGeom prst="wedgeRoundRectCallout">
            <a:avLst>
              <a:gd name="adj1" fmla="val -88294"/>
              <a:gd name="adj2" fmla="val 1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82529F2-BC84-7B48-BF7A-FB8CA95F0E16}"/>
              </a:ext>
            </a:extLst>
          </p:cNvPr>
          <p:cNvSpPr/>
          <p:nvPr/>
        </p:nvSpPr>
        <p:spPr>
          <a:xfrm>
            <a:off x="1358746" y="5335571"/>
            <a:ext cx="2380240" cy="797139"/>
          </a:xfrm>
          <a:prstGeom prst="wedgeRoundRectCallout">
            <a:avLst>
              <a:gd name="adj1" fmla="val -28313"/>
              <a:gd name="adj2" fmla="val -79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both data and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2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2 of 7</a:t>
            </a:r>
            <a:br>
              <a:rPr lang="en-US" dirty="0"/>
            </a:br>
            <a:r>
              <a:rPr lang="en-US" sz="3200" dirty="0"/>
              <a:t>Summary with patterns (__</a:t>
            </a:r>
            <a:r>
              <a:rPr lang="en-US" sz="3200" i="1" dirty="0"/>
              <a:t>contains</a:t>
            </a:r>
            <a:r>
              <a:rPr lang="en-US" sz="3200" dirty="0"/>
              <a:t>__)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70"/>
          <a:stretch/>
        </p:blipFill>
        <p:spPr>
          <a:xfrm>
            <a:off x="838200" y="1914410"/>
            <a:ext cx="11037148" cy="377938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98C250-4DEF-A843-8E59-848E6D4FA598}"/>
              </a:ext>
            </a:extLst>
          </p:cNvPr>
          <p:cNvSpPr/>
          <p:nvPr/>
        </p:nvSpPr>
        <p:spPr>
          <a:xfrm>
            <a:off x="768285" y="4482445"/>
            <a:ext cx="8757501" cy="13150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D672E-F4FC-C74D-B1EA-323DCCA7F4C6}"/>
              </a:ext>
            </a:extLst>
          </p:cNvPr>
          <p:cNvSpPr/>
          <p:nvPr/>
        </p:nvSpPr>
        <p:spPr>
          <a:xfrm>
            <a:off x="8142436" y="4917699"/>
            <a:ext cx="4049564" cy="737525"/>
          </a:xfrm>
          <a:prstGeom prst="wedgeRoundRectCallout">
            <a:avLst>
              <a:gd name="adj1" fmla="val -61793"/>
              <a:gd name="adj2" fmla="val -26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datasets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D1F7D-AF9E-8F4E-8FB3-F5F12C8D87D4}"/>
              </a:ext>
            </a:extLst>
          </p:cNvPr>
          <p:cNvSpPr/>
          <p:nvPr/>
        </p:nvSpPr>
        <p:spPr>
          <a:xfrm>
            <a:off x="2117772" y="5883892"/>
            <a:ext cx="4049564" cy="737525"/>
          </a:xfrm>
          <a:prstGeom prst="wedgeRoundRectCallout">
            <a:avLst>
              <a:gd name="adj1" fmla="val -24079"/>
              <a:gd name="adj2" fmla="val -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</a:t>
            </a:r>
            <a:r>
              <a:rPr lang="en-US" sz="2400" i="1" u="sng" dirty="0"/>
              <a:t>models</a:t>
            </a:r>
            <a:r>
              <a:rPr lang="en-US" sz="2400" dirty="0"/>
              <a:t>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76233F5-6518-81A0-5EC0-5D48B267A373}"/>
              </a:ext>
            </a:extLst>
          </p:cNvPr>
          <p:cNvSpPr/>
          <p:nvPr/>
        </p:nvSpPr>
        <p:spPr>
          <a:xfrm>
            <a:off x="8076448" y="3047292"/>
            <a:ext cx="3524719" cy="1051742"/>
          </a:xfrm>
          <a:prstGeom prst="wedgeRoundRectCallout">
            <a:avLst>
              <a:gd name="adj1" fmla="val -37001"/>
              <a:gd name="adj2" fmla="val 74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Search Engine</a:t>
            </a:r>
          </a:p>
          <a:p>
            <a:pPr algn="ctr"/>
            <a:r>
              <a:rPr lang="en-US" sz="2000" dirty="0"/>
              <a:t>(Embarrassment of Riches)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34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Simple Examples: 3 of 7</a:t>
            </a:r>
            <a:br>
              <a:rPr lang="en-US" dirty="0"/>
            </a:br>
            <a:r>
              <a:rPr lang="en-US" sz="2800" dirty="0"/>
              <a:t>Predict: Sentiment Analysis &amp; Text Classification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693"/>
            <a:ext cx="8183252" cy="487918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C2C3B-7D18-7945-B439-96AF25711CE2}"/>
              </a:ext>
            </a:extLst>
          </p:cNvPr>
          <p:cNvSpPr/>
          <p:nvPr/>
        </p:nvSpPr>
        <p:spPr>
          <a:xfrm>
            <a:off x="716437" y="4586787"/>
            <a:ext cx="8757501" cy="1804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6A052C1-32FA-5547-8222-E849FE3306B2}"/>
              </a:ext>
            </a:extLst>
          </p:cNvPr>
          <p:cNvSpPr/>
          <p:nvPr/>
        </p:nvSpPr>
        <p:spPr>
          <a:xfrm>
            <a:off x="6493597" y="4848608"/>
            <a:ext cx="4860203" cy="545380"/>
          </a:xfrm>
          <a:prstGeom prst="wedgeRoundRectCallout">
            <a:avLst>
              <a:gd name="adj1" fmla="val -64295"/>
              <a:gd name="adj2" fmla="val -16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model </a:t>
            </a:r>
            <a:r>
              <a:rPr lang="en-US" sz="2400" dirty="0">
                <a:sym typeface="Wingdings" pitchFamily="2" charset="2"/>
              </a:rPr>
              <a:t> Sentiment Analysis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A398CA-2268-8841-BB45-26EF48BF2860}"/>
              </a:ext>
            </a:extLst>
          </p:cNvPr>
          <p:cNvSpPr/>
          <p:nvPr/>
        </p:nvSpPr>
        <p:spPr>
          <a:xfrm>
            <a:off x="7920964" y="5947495"/>
            <a:ext cx="2444501" cy="545380"/>
          </a:xfrm>
          <a:prstGeom prst="wedgeRoundRectCallout">
            <a:avLst>
              <a:gd name="adj1" fmla="val -71060"/>
              <a:gd name="adj2" fmla="val -18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03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4 of 7</a:t>
            </a:r>
            <a:br>
              <a:rPr lang="en-US" dirty="0"/>
            </a:br>
            <a:r>
              <a:rPr lang="en-US" sz="3200" dirty="0"/>
              <a:t>More tasks: </a:t>
            </a:r>
            <a:r>
              <a:rPr lang="en-US" sz="3200" dirty="0" err="1"/>
              <a:t>token_classification</a:t>
            </a:r>
            <a:r>
              <a:rPr lang="en-US" sz="3200" dirty="0"/>
              <a:t>, fill-mask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4927"/>
          <a:stretch/>
        </p:blipFill>
        <p:spPr>
          <a:xfrm>
            <a:off x="282018" y="1556296"/>
            <a:ext cx="4183737" cy="1872704"/>
          </a:xfr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166314C6-AF97-E840-B85B-1553E3795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0167"/>
          <a:stretch/>
        </p:blipFill>
        <p:spPr>
          <a:xfrm>
            <a:off x="385083" y="3628309"/>
            <a:ext cx="11262099" cy="2612235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B05DD0-9C6C-6844-8515-646D971731A5}"/>
              </a:ext>
            </a:extLst>
          </p:cNvPr>
          <p:cNvSpPr/>
          <p:nvPr/>
        </p:nvSpPr>
        <p:spPr>
          <a:xfrm>
            <a:off x="9381090" y="4882655"/>
            <a:ext cx="2694178" cy="701022"/>
          </a:xfrm>
          <a:prstGeom prst="wedgeRoundRectCallout">
            <a:avLst>
              <a:gd name="adj1" fmla="val -61045"/>
              <a:gd name="adj2" fmla="val 3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dblStrike" dirty="0"/>
              <a:t>NER: Named Entity Recognition</a:t>
            </a:r>
            <a:endParaRPr lang="en-US" sz="1600" strike="dblStrike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C30309-18EB-4A49-B50F-697B3E503D37}"/>
              </a:ext>
            </a:extLst>
          </p:cNvPr>
          <p:cNvSpPr/>
          <p:nvPr/>
        </p:nvSpPr>
        <p:spPr>
          <a:xfrm>
            <a:off x="7889131" y="5837890"/>
            <a:ext cx="3857018" cy="966608"/>
          </a:xfrm>
          <a:prstGeom prst="wedgeRoundRectCallout">
            <a:avLst>
              <a:gd name="adj1" fmla="val -64104"/>
              <a:gd name="adj2" fmla="val -38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Cloze (1953)</a:t>
            </a:r>
          </a:p>
          <a:p>
            <a:pPr algn="ctr"/>
            <a:r>
              <a:rPr lang="en-US" sz="1600" dirty="0">
                <a:highlight>
                  <a:srgbClr val="FFFF00"/>
                </a:highlight>
                <a:hlinkClick r:id="rId4"/>
              </a:rPr>
              <a:t>https://en.wikipedia.org/wiki/Cloze_test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9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5 of 7</a:t>
            </a:r>
            <a:br>
              <a:rPr lang="en-US" dirty="0"/>
            </a:br>
            <a:r>
              <a:rPr lang="en-US" sz="3200" dirty="0"/>
              <a:t>Input from datasets (as opposed to stdin)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285930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3808429"/>
            <a:ext cx="10290143" cy="291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E9E5DB0-70FD-3543-94A8-FB29FC666A6E}"/>
              </a:ext>
            </a:extLst>
          </p:cNvPr>
          <p:cNvSpPr/>
          <p:nvPr/>
        </p:nvSpPr>
        <p:spPr>
          <a:xfrm>
            <a:off x="6840976" y="4030857"/>
            <a:ext cx="3539247" cy="701022"/>
          </a:xfrm>
          <a:prstGeom prst="wedgeRoundRectCallout">
            <a:avLst>
              <a:gd name="adj1" fmla="val -21879"/>
              <a:gd name="adj2" fmla="val -112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Input from dataset</a:t>
            </a:r>
          </a:p>
          <a:p>
            <a:pPr algn="ctr"/>
            <a:r>
              <a:rPr lang="en-US" sz="2400" dirty="0"/>
              <a:t>(as opposed to stdin) 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B65CF0E-969F-3043-8B18-172B9FB9BDDB}"/>
              </a:ext>
            </a:extLst>
          </p:cNvPr>
          <p:cNvSpPr/>
          <p:nvPr/>
        </p:nvSpPr>
        <p:spPr>
          <a:xfrm>
            <a:off x="9162646" y="2183958"/>
            <a:ext cx="1853929" cy="563241"/>
          </a:xfrm>
          <a:prstGeom prst="wedgeRoundRectCallout">
            <a:avLst>
              <a:gd name="adj1" fmla="val -28295"/>
              <a:gd name="adj2" fmla="val 116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Specify split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63DFAD-8F0C-194B-B538-C1A30A4FB87A}"/>
              </a:ext>
            </a:extLst>
          </p:cNvPr>
          <p:cNvSpPr/>
          <p:nvPr/>
        </p:nvSpPr>
        <p:spPr>
          <a:xfrm>
            <a:off x="2441643" y="3892783"/>
            <a:ext cx="2681591" cy="839096"/>
          </a:xfrm>
          <a:prstGeom prst="wedgeRoundRectCallout">
            <a:avLst>
              <a:gd name="adj1" fmla="val -23579"/>
              <a:gd name="adj2" fmla="val -900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33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6 of 7</a:t>
            </a:r>
            <a:br>
              <a:rPr lang="en-US" dirty="0"/>
            </a:br>
            <a:r>
              <a:rPr lang="en-US" sz="3600" i="1" dirty="0" err="1"/>
              <a:t>gft_predict</a:t>
            </a:r>
            <a:r>
              <a:rPr lang="en-US" sz="3600" i="1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 err="1">
                <a:sym typeface="Wingdings" pitchFamily="2" charset="2"/>
              </a:rPr>
              <a:t>gft_eval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365582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4685121"/>
            <a:ext cx="10290143" cy="203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5C3E55-27CE-774B-878B-22B6C87B2ABC}"/>
              </a:ext>
            </a:extLst>
          </p:cNvPr>
          <p:cNvSpPr/>
          <p:nvPr/>
        </p:nvSpPr>
        <p:spPr>
          <a:xfrm>
            <a:off x="120784" y="5347636"/>
            <a:ext cx="8089361" cy="1090470"/>
          </a:xfrm>
          <a:prstGeom prst="wedgeRoundRectCallout">
            <a:avLst>
              <a:gd name="adj1" fmla="val -36452"/>
              <a:gd name="adj2" fmla="val -13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Eval</a:t>
            </a:r>
            <a:r>
              <a:rPr lang="en-US" sz="3200" dirty="0"/>
              <a:t> returns a single score for the dataset split </a:t>
            </a:r>
          </a:p>
          <a:p>
            <a:pPr algn="ctr"/>
            <a:r>
              <a:rPr lang="en-US" sz="2400" dirty="0"/>
              <a:t>(as opposed to a prediction for each example in dataset split)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15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Simple Examples: 7 of 7</a:t>
            </a:r>
            <a:br>
              <a:rPr lang="en-US" dirty="0"/>
            </a:br>
            <a:r>
              <a:rPr lang="en-US" sz="3600" i="1" dirty="0" err="1"/>
              <a:t>gft_fit</a:t>
            </a:r>
            <a:r>
              <a:rPr lang="en-US" sz="3600" dirty="0"/>
              <a:t> (aka fine-tuning)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5131177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4678627"/>
            <a:ext cx="10143240" cy="1637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/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Fit </a:t>
                </a:r>
                <a:r>
                  <a:rPr lang="en-US" sz="3200" dirty="0"/>
                  <a:t>returns a post-trained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8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ACB1-F347-CF45-85F4-68355251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426399"/>
            <a:ext cx="3747939" cy="1859601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of Seven Simple Examples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B7699-7198-0D43-ADDB-14B52BE88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437" y="2813179"/>
            <a:ext cx="7194520" cy="3725733"/>
          </a:xfr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0F2BEB5-9998-E24B-9C6D-5C4D3611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84225" y="166979"/>
            <a:ext cx="7585471" cy="35000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06710-7F0B-2340-BD2A-0E5D398D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C9C4-79F4-DA4E-A475-F2AAB22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D0B4-A85D-904E-A14E-C83487F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58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A41D04-C328-844A-85DA-E85508EB0F94}"/>
              </a:ext>
            </a:extLst>
          </p:cNvPr>
          <p:cNvSpPr txBox="1">
            <a:spLocks/>
          </p:cNvSpPr>
          <p:nvPr/>
        </p:nvSpPr>
        <p:spPr>
          <a:xfrm>
            <a:off x="7126663" y="3248515"/>
            <a:ext cx="5015059" cy="267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526BA5C-7061-494D-897A-53249C2A26ED}"/>
              </a:ext>
            </a:extLst>
          </p:cNvPr>
          <p:cNvSpPr/>
          <p:nvPr/>
        </p:nvSpPr>
        <p:spPr>
          <a:xfrm>
            <a:off x="275437" y="2237605"/>
            <a:ext cx="457200" cy="467887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B437741-2F11-8241-B6D8-696B1FA5F2FE}"/>
              </a:ext>
            </a:extLst>
          </p:cNvPr>
          <p:cNvSpPr/>
          <p:nvPr/>
        </p:nvSpPr>
        <p:spPr>
          <a:xfrm>
            <a:off x="3841527" y="380995"/>
            <a:ext cx="457200" cy="467887"/>
          </a:xfrm>
          <a:prstGeom prst="wedgeRoundRectCallout">
            <a:avLst>
              <a:gd name="adj1" fmla="val 89664"/>
              <a:gd name="adj2" fmla="val 17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CA83492-2F36-E140-A671-7DB0548F69A0}"/>
              </a:ext>
            </a:extLst>
          </p:cNvPr>
          <p:cNvSpPr/>
          <p:nvPr/>
        </p:nvSpPr>
        <p:spPr>
          <a:xfrm>
            <a:off x="3918773" y="1078740"/>
            <a:ext cx="457200" cy="467887"/>
          </a:xfrm>
          <a:prstGeom prst="wedgeRoundRectCallout">
            <a:avLst>
              <a:gd name="adj1" fmla="val 76262"/>
              <a:gd name="adj2" fmla="val 12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F5E631-68FF-7546-8A8E-CAC4EFBCF983}"/>
              </a:ext>
            </a:extLst>
          </p:cNvPr>
          <p:cNvSpPr/>
          <p:nvPr/>
        </p:nvSpPr>
        <p:spPr>
          <a:xfrm>
            <a:off x="3832886" y="1885576"/>
            <a:ext cx="457200" cy="467887"/>
          </a:xfrm>
          <a:prstGeom prst="wedgeRoundRectCallout">
            <a:avLst>
              <a:gd name="adj1" fmla="val 91726"/>
              <a:gd name="adj2" fmla="val 8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A8AF608-C7A8-4741-86DC-EF5F9ED6AE71}"/>
              </a:ext>
            </a:extLst>
          </p:cNvPr>
          <p:cNvSpPr/>
          <p:nvPr/>
        </p:nvSpPr>
        <p:spPr>
          <a:xfrm>
            <a:off x="4183599" y="3053353"/>
            <a:ext cx="457200" cy="467887"/>
          </a:xfrm>
          <a:prstGeom prst="wedgeRoundRectCallout">
            <a:avLst>
              <a:gd name="adj1" fmla="val 52551"/>
              <a:gd name="adj2" fmla="val -68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7458037-84B8-D94C-A948-83769B6AAD78}"/>
              </a:ext>
            </a:extLst>
          </p:cNvPr>
          <p:cNvSpPr/>
          <p:nvPr/>
        </p:nvSpPr>
        <p:spPr>
          <a:xfrm>
            <a:off x="4836738" y="4933578"/>
            <a:ext cx="457200" cy="467887"/>
          </a:xfrm>
          <a:prstGeom prst="wedgeRoundRectCallout">
            <a:avLst>
              <a:gd name="adj1" fmla="val -90748"/>
              <a:gd name="adj2" fmla="val 15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14B1801-B65C-B142-9418-EA848ED68254}"/>
              </a:ext>
            </a:extLst>
          </p:cNvPr>
          <p:cNvSpPr/>
          <p:nvPr/>
        </p:nvSpPr>
        <p:spPr>
          <a:xfrm>
            <a:off x="4973127" y="4350821"/>
            <a:ext cx="457200" cy="467887"/>
          </a:xfrm>
          <a:prstGeom prst="wedgeRoundRectCallout">
            <a:avLst>
              <a:gd name="adj1" fmla="val -91779"/>
              <a:gd name="adj2" fmla="val -16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0E365C0-A79D-2E45-B1A8-7E6FC4AF19B3}"/>
              </a:ext>
            </a:extLst>
          </p:cNvPr>
          <p:cNvSpPr/>
          <p:nvPr/>
        </p:nvSpPr>
        <p:spPr>
          <a:xfrm>
            <a:off x="4818672" y="4933577"/>
            <a:ext cx="457200" cy="467887"/>
          </a:xfrm>
          <a:prstGeom prst="wedgeRoundRectCallout">
            <a:avLst>
              <a:gd name="adj1" fmla="val -41263"/>
              <a:gd name="adj2" fmla="val 10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835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E9298-2E40-548C-EB56-0C7ECA3D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859" y="94403"/>
            <a:ext cx="2554014" cy="263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Hundreds of Examples: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https://github.com/kwchurch/gft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gft_fit: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8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947D-BCC2-28AF-8B15-9D37D44D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Hundreds of Examples:</a:t>
            </a:r>
            <a:br>
              <a:rPr lang="en-US" dirty="0"/>
            </a:br>
            <a:r>
              <a:rPr lang="en-US" dirty="0"/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B54B-94C0-481A-62BA-27CEB84F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41955A-1CEF-71E2-4E77-3FAFF5E7A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105" y="2449154"/>
            <a:ext cx="5971077" cy="22940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49E7-D38E-3103-39B5-A4622B4F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5AF9-1AF2-C2CE-579C-32377213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5CEA6-2228-6E5D-9D92-43B7A4F0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32DAB-F2BD-EB43-6A92-CE82E91C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60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660F8FC-CAC4-505A-BD93-739AB995DAAA}"/>
              </a:ext>
            </a:extLst>
          </p:cNvPr>
          <p:cNvSpPr/>
          <p:nvPr/>
        </p:nvSpPr>
        <p:spPr>
          <a:xfrm>
            <a:off x="6237607" y="654861"/>
            <a:ext cx="4460424" cy="1006223"/>
          </a:xfrm>
          <a:prstGeom prst="wedgeRoundRectCallout">
            <a:avLst>
              <a:gd name="adj1" fmla="val -74857"/>
              <a:gd name="adj2" fmla="val 17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Regression testing looks for errors in output</a:t>
            </a:r>
            <a:endParaRPr lang="en-US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44C33-2255-1842-5FCD-645D36C310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16"/>
          <a:stretch/>
        </p:blipFill>
        <p:spPr>
          <a:xfrm>
            <a:off x="6096000" y="2489311"/>
            <a:ext cx="5903811" cy="5375051"/>
          </a:xfrm>
          <a:solidFill>
            <a:schemeClr val="bg1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02DFA2B-A367-66B9-3549-3D69F05AC994}"/>
              </a:ext>
            </a:extLst>
          </p:cNvPr>
          <p:cNvSpPr/>
          <p:nvPr/>
        </p:nvSpPr>
        <p:spPr>
          <a:xfrm>
            <a:off x="8667890" y="1697125"/>
            <a:ext cx="2997233" cy="566046"/>
          </a:xfrm>
          <a:prstGeom prst="wedgeRoundRectCallout">
            <a:avLst>
              <a:gd name="adj1" fmla="val 22190"/>
              <a:gd name="adj2" fmla="val 103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Pass: No Errors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B198-B56C-F6BA-F48F-C90F25CDC382}"/>
              </a:ext>
            </a:extLst>
          </p:cNvPr>
          <p:cNvSpPr txBox="1"/>
          <p:nvPr/>
        </p:nvSpPr>
        <p:spPr>
          <a:xfrm>
            <a:off x="146105" y="52049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https://github.com/kwchurch/gft/blob/master/examples/summary_examples/model/model.HuggingFace/roberta-base.sh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Guide to Hundreds of Examples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r>
              <a:rPr lang="en-US" dirty="0"/>
              <a:t> (1 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output_dir</a:t>
            </a:r>
            <a:r>
              <a:rPr lang="en-US" dirty="0"/>
              <a:t> $1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490FD-D1CE-CA44-988A-F9888A6DCD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fit, predict, eval, summary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model.HuggingFace</a:t>
            </a:r>
            <a:r>
              <a:rPr lang="en-US" dirty="0"/>
              <a:t>/</a:t>
            </a:r>
            <a:r>
              <a:rPr lang="en-US" dirty="0" err="1"/>
              <a:t>model.Paddle</a:t>
            </a:r>
            <a:endParaRPr lang="en-US" dirty="0"/>
          </a:p>
          <a:p>
            <a:pPr lvl="1"/>
            <a:r>
              <a:rPr lang="en-US" dirty="0" err="1"/>
              <a:t>our_models</a:t>
            </a:r>
            <a:r>
              <a:rPr lang="en-US" dirty="0"/>
              <a:t>/</a:t>
            </a:r>
            <a:r>
              <a:rPr lang="en-US" dirty="0" err="1"/>
              <a:t>their_models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data.HuggingFace</a:t>
            </a:r>
            <a:r>
              <a:rPr lang="en-US" dirty="0"/>
              <a:t>/</a:t>
            </a:r>
            <a:r>
              <a:rPr lang="en-US" dirty="0" err="1"/>
              <a:t>data.Paddle</a:t>
            </a:r>
            <a:endParaRPr lang="en-US" dirty="0"/>
          </a:p>
          <a:p>
            <a:r>
              <a:rPr lang="en-US" dirty="0"/>
              <a:t>Benchmarks/Tasks</a:t>
            </a:r>
          </a:p>
          <a:p>
            <a:pPr lvl="1"/>
            <a:r>
              <a:rPr lang="en-US" dirty="0"/>
              <a:t>GLUE, </a:t>
            </a:r>
            <a:r>
              <a:rPr lang="en-US" dirty="0" err="1"/>
              <a:t>SQuAD</a:t>
            </a:r>
            <a:r>
              <a:rPr lang="en-US" dirty="0"/>
              <a:t>, sentiment,…</a:t>
            </a:r>
          </a:p>
          <a:p>
            <a:r>
              <a:rPr lang="en-US" dirty="0"/>
              <a:t>Hyper-parameter Tuning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61</a:t>
            </a:fld>
            <a:endParaRPr lang="en-US"/>
          </a:p>
        </p:txBody>
      </p:sp>
      <p:pic>
        <p:nvPicPr>
          <p:cNvPr id="11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E1A7AD3-AC21-ED47-A86D-9E8FDE0E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" y="1755272"/>
            <a:ext cx="5932337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073352-1A7A-6244-B75F-B12BBA84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Cola subset of Glue, with pretrained models and data from </a:t>
            </a:r>
            <a:r>
              <a:rPr lang="en-US" sz="2700" dirty="0" err="1"/>
              <a:t>HuggingFace</a:t>
            </a: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gft</a:t>
            </a:r>
            <a:r>
              <a:rPr lang="en-US" sz="1800" dirty="0"/>
              <a:t>/examples/</a:t>
            </a:r>
            <a:r>
              <a:rPr lang="en-US" sz="1800" dirty="0" err="1"/>
              <a:t>eval_examples</a:t>
            </a:r>
            <a:r>
              <a:rPr lang="en-US" sz="1800" dirty="0"/>
              <a:t>/</a:t>
            </a:r>
            <a:r>
              <a:rPr lang="en-US" sz="1800" dirty="0" err="1"/>
              <a:t>model.HuggingFace</a:t>
            </a:r>
            <a:r>
              <a:rPr lang="en-US" sz="1800" dirty="0"/>
              <a:t>/language/</a:t>
            </a:r>
            <a:r>
              <a:rPr lang="en-US" sz="1800" dirty="0" err="1"/>
              <a:t>data.HuggingFace</a:t>
            </a:r>
            <a:r>
              <a:rPr lang="en-US" sz="1800" dirty="0"/>
              <a:t>/</a:t>
            </a:r>
            <a:r>
              <a:rPr lang="en-US" sz="1800" dirty="0" err="1"/>
              <a:t>their_models</a:t>
            </a:r>
            <a:r>
              <a:rPr lang="en-US" sz="1800" dirty="0"/>
              <a:t>/glue/</a:t>
            </a:r>
            <a:r>
              <a:rPr lang="en-US" sz="1800" dirty="0" err="1"/>
              <a:t>cola.sh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7372CC-B2D7-B445-9A79-67282A80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736" y="1004691"/>
            <a:ext cx="5157787" cy="479991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F6C14CB-5A29-9840-98D8-9BBBD11B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736" y="1484682"/>
            <a:ext cx="5157787" cy="36845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for model in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-base-</a:t>
            </a:r>
            <a:r>
              <a:rPr lang="en-US" dirty="0" err="1"/>
              <a:t>CoLA</a:t>
            </a:r>
            <a:r>
              <a:rPr lang="en-US" dirty="0"/>
              <a:t> cointegrated/roberta-large-cola-krishna2020 </a:t>
            </a:r>
            <a:r>
              <a:rPr lang="en-US" dirty="0" err="1"/>
              <a:t>textattack</a:t>
            </a:r>
            <a:r>
              <a:rPr lang="en-US" dirty="0"/>
              <a:t>/albert-base-v2-CoLA </a:t>
            </a:r>
            <a:r>
              <a:rPr lang="en-US" dirty="0" err="1"/>
              <a:t>gchhablani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-base-uncased-cola </a:t>
            </a:r>
            <a:r>
              <a:rPr lang="en-US" dirty="0" err="1"/>
              <a:t>howey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-large-cola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isakbos</a:t>
            </a:r>
            <a:r>
              <a:rPr lang="en-US" dirty="0"/>
              <a:t>/Q8BERT_COLA_L_512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CoLA_A</a:t>
            </a:r>
            <a:r>
              <a:rPr lang="en-US" dirty="0"/>
              <a:t>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CoLA_B</a:t>
            </a:r>
            <a:r>
              <a:rPr lang="en-US" dirty="0"/>
              <a:t> 09panesara/</a:t>
            </a:r>
            <a:r>
              <a:rPr lang="en-US" dirty="0" err="1"/>
              <a:t>distilbert</a:t>
            </a:r>
            <a:r>
              <a:rPr lang="en-US" dirty="0"/>
              <a:t>-base-uncased-finetuned-cola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-large-uncased-cola 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-large-cased-</a:t>
            </a:r>
            <a:r>
              <a:rPr lang="en-US" dirty="0" err="1"/>
              <a:t>CoLA</a:t>
            </a:r>
            <a:r>
              <a:rPr lang="en-US" dirty="0"/>
              <a:t> Alireza1044/albert-base-v2-cola pmthangk09/</a:t>
            </a:r>
            <a:r>
              <a:rPr lang="en-US" dirty="0" err="1"/>
              <a:t>bert</a:t>
            </a:r>
            <a:r>
              <a:rPr lang="en-US" dirty="0"/>
              <a:t>-base-uncased-glue-cola </a:t>
            </a:r>
            <a:r>
              <a:rPr lang="en-US" dirty="0" err="1"/>
              <a:t>kamivao</a:t>
            </a:r>
            <a:r>
              <a:rPr lang="en-US" dirty="0"/>
              <a:t>/autonlp-cola_gram-208681 mrm8488/deberta-v3-small-finetuned-cola 123abhiALFLKFO/</a:t>
            </a:r>
            <a:r>
              <a:rPr lang="en-US" dirty="0" err="1"/>
              <a:t>distilbert</a:t>
            </a:r>
            <a:r>
              <a:rPr lang="en-US" dirty="0"/>
              <a:t>-base-uncased-finetuned-cola Ahren09/</a:t>
            </a:r>
            <a:r>
              <a:rPr lang="en-US" dirty="0" err="1"/>
              <a:t>distilbert</a:t>
            </a:r>
            <a:r>
              <a:rPr lang="en-US" dirty="0"/>
              <a:t>-base-uncased-finetuned-cola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 err="1"/>
              <a:t>gft_eval</a:t>
            </a:r>
            <a:r>
              <a:rPr lang="en-US" dirty="0"/>
              <a:t> --data </a:t>
            </a:r>
            <a:r>
              <a:rPr lang="en-US" dirty="0" err="1"/>
              <a:t>H:glue,cola</a:t>
            </a:r>
            <a:r>
              <a:rPr lang="en-US" dirty="0"/>
              <a:t>  --split </a:t>
            </a:r>
            <a:r>
              <a:rPr lang="en-US" dirty="0" err="1"/>
              <a:t>val</a:t>
            </a:r>
            <a:r>
              <a:rPr lang="en-US" dirty="0"/>
              <a:t>  \</a:t>
            </a:r>
          </a:p>
          <a:p>
            <a:pPr marL="0" indent="0">
              <a:buNone/>
            </a:pPr>
            <a:r>
              <a:rPr lang="en-US" dirty="0"/>
              <a:t>   --</a:t>
            </a:r>
            <a:r>
              <a:rPr lang="en-US" dirty="0" err="1"/>
              <a:t>eqn</a:t>
            </a:r>
            <a:r>
              <a:rPr lang="en-US" dirty="0"/>
              <a:t> 'classify: label ~ sentence’  --model H:$model \</a:t>
            </a:r>
          </a:p>
          <a:p>
            <a:pPr marL="0" indent="0">
              <a:buNone/>
            </a:pPr>
            <a:r>
              <a:rPr lang="en-US" dirty="0"/>
              <a:t>  --metric </a:t>
            </a:r>
            <a:r>
              <a:rPr lang="en-US" dirty="0" err="1"/>
              <a:t>H:glue,cola</a:t>
            </a:r>
            <a:r>
              <a:rPr lang="en-US" dirty="0"/>
              <a:t>  --</a:t>
            </a:r>
            <a:r>
              <a:rPr lang="en-US" dirty="0" err="1"/>
              <a:t>figure_of_merit</a:t>
            </a:r>
            <a:r>
              <a:rPr lang="en-US" dirty="0"/>
              <a:t> </a:t>
            </a:r>
            <a:r>
              <a:rPr lang="en-US" dirty="0" err="1"/>
              <a:t>matthews_correlation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A383CD-478E-A849-B865-47BA155C7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523" y="1027906"/>
            <a:ext cx="5975001" cy="479990"/>
          </a:xfrm>
        </p:spPr>
        <p:txBody>
          <a:bodyPr>
            <a:normAutofit/>
          </a:bodyPr>
          <a:lstStyle/>
          <a:p>
            <a:r>
              <a:rPr lang="en-US" dirty="0"/>
              <a:t>Output (Sorted by score; 4 errors removed)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0505D-07AD-2647-8EBD-5A8278E1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43681-7C35-F241-A8A9-276021C4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288D-0396-E14D-BD06-CFFEB37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3F2A840-AB80-A643-A1E6-D1F73A5AE52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84453" y="1484682"/>
          <a:ext cx="5850757" cy="49034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51618">
                  <a:extLst>
                    <a:ext uri="{9D8B030D-6E8A-4147-A177-3AD203B41FA5}">
                      <a16:colId xmlns:a16="http://schemas.microsoft.com/office/drawing/2014/main" val="425616679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746052904"/>
                    </a:ext>
                  </a:extLst>
                </a:gridCol>
                <a:gridCol w="909212">
                  <a:extLst>
                    <a:ext uri="{9D8B030D-6E8A-4147-A177-3AD203B41FA5}">
                      <a16:colId xmlns:a16="http://schemas.microsoft.com/office/drawing/2014/main" val="2978198150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Model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234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howey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-large-cola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1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5453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824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mrm8488/deberta-v3-small-finetuned-cola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967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8497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6141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CoLA_B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gchhablani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453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pmthangk09/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-base-uncased-glue-cola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865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5543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04737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kamivao</a:t>
                      </a:r>
                      <a:r>
                        <a:rPr lang="en-US" sz="1400" u="none" strike="noStrike" dirty="0">
                          <a:effectLst/>
                        </a:rPr>
                        <a:t>/autonlp-cola_gram-208681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0074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Alireza1044/albert-base-v2-cola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2799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09panesara/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336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5663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123abhiALFLKFO/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4364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9409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textattack/distilbert-base-cased-CoLA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8542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isakbos/Q8BERT_COLA_L_512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812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textattack/xlnet-large-cased-CoLA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918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cointegrated/roberta-large-cola-krishna2020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3399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56C1410-60BA-4D4E-BFD8-E3B083B6CEA6}"/>
              </a:ext>
            </a:extLst>
          </p:cNvPr>
          <p:cNvSpPr/>
          <p:nvPr/>
        </p:nvSpPr>
        <p:spPr>
          <a:xfrm>
            <a:off x="3269818" y="4946501"/>
            <a:ext cx="2451370" cy="1441651"/>
          </a:xfrm>
          <a:prstGeom prst="wedgeRoundRectCallout">
            <a:avLst>
              <a:gd name="adj1" fmla="val 62601"/>
              <a:gd name="adj2" fmla="val -99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Popular models containing “cola”</a:t>
            </a:r>
          </a:p>
          <a:p>
            <a:pPr algn="ctr"/>
            <a:r>
              <a:rPr lang="en-US" sz="2400" dirty="0"/>
              <a:t>(not SOTA)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8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3CB-846D-AAF2-5B48-C264D16B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``Good’’ Stuff?   </a:t>
            </a:r>
            <a:br>
              <a:rPr lang="en-US" dirty="0"/>
            </a:br>
            <a:r>
              <a:rPr lang="en-US" dirty="0"/>
              <a:t>Accuracy? Downloads?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7E3EF6-489B-3C0A-F395-34CA6104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337" y="1704612"/>
            <a:ext cx="1813323" cy="478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Best of Hubs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1DF3F-9985-D348-AD4E-6EDCB31BE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0979"/>
          <a:stretch/>
        </p:blipFill>
        <p:spPr>
          <a:xfrm>
            <a:off x="1024870" y="2221845"/>
            <a:ext cx="4362432" cy="4112654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B744E0-F9DC-A5DC-78B4-4F5CB9443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891" y="1695346"/>
            <a:ext cx="980840" cy="410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SOTA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8B572FD-18A9-D39F-4F7A-E5F3A2404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72723" b="956"/>
          <a:stretch/>
        </p:blipFill>
        <p:spPr>
          <a:xfrm>
            <a:off x="6410523" y="2221844"/>
            <a:ext cx="5146302" cy="1850163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AA424-759D-FA19-B1A2-872292CC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8312F-9C1B-5642-FF29-080DA72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D9FA-38D5-553A-98E6-3841EDE1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97B791-1F36-87FB-563D-FB9D1248E1C6}"/>
              </a:ext>
            </a:extLst>
          </p:cNvPr>
          <p:cNvSpPr/>
          <p:nvPr/>
        </p:nvSpPr>
        <p:spPr>
          <a:xfrm>
            <a:off x="5899244" y="5486400"/>
            <a:ext cx="3393402" cy="893174"/>
          </a:xfrm>
          <a:prstGeom prst="wedgeRoundRectCallout">
            <a:avLst>
              <a:gd name="adj1" fmla="val -60540"/>
              <a:gd name="adj2" fmla="val -1027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of Hubs are good</a:t>
            </a:r>
          </a:p>
          <a:p>
            <a:pPr algn="ctr"/>
            <a:r>
              <a:rPr lang="en-US" sz="2400" dirty="0"/>
              <a:t>(but probably not SOTA)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9BAAD73-E0CC-6E92-7AA8-B9E6338F22C8}"/>
              </a:ext>
            </a:extLst>
          </p:cNvPr>
          <p:cNvSpPr/>
          <p:nvPr/>
        </p:nvSpPr>
        <p:spPr>
          <a:xfrm>
            <a:off x="6191282" y="819365"/>
            <a:ext cx="3213916" cy="893174"/>
          </a:xfrm>
          <a:prstGeom prst="wedgeRoundRectCallout">
            <a:avLst>
              <a:gd name="adj1" fmla="val -162432"/>
              <a:gd name="adj2" fmla="val 14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Hyper-Parameter Tuning </a:t>
            </a:r>
            <a:r>
              <a:rPr lang="en-US" sz="2400" dirty="0">
                <a:sym typeface="Wingdings" pitchFamily="2" charset="2"/>
              </a:rPr>
              <a:t> Small Gains</a:t>
            </a:r>
            <a:endParaRPr lang="en-US" sz="240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2047116-BBB8-050E-08A1-89FD3575C44C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105141"/>
              <a:gd name="adj2" fmla="val -26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Should not compare accuracy across splits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5F5BBE3-2C2B-86E8-E633-8363E2B07E73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21780"/>
              <a:gd name="adj2" fmla="val -78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Should not compare accuracy across splits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5BECB1-89F9-F764-9A8A-AC370635EE7F}"/>
              </a:ext>
            </a:extLst>
          </p:cNvPr>
          <p:cNvSpPr/>
          <p:nvPr/>
        </p:nvSpPr>
        <p:spPr>
          <a:xfrm>
            <a:off x="4748577" y="3798256"/>
            <a:ext cx="584672" cy="3548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0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478"/>
          <a:stretch/>
        </p:blipFill>
        <p:spPr>
          <a:xfrm>
            <a:off x="0" y="68636"/>
            <a:ext cx="7715312" cy="3052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(1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Token Classification</a:t>
            </a:r>
          </a:p>
          <a:p>
            <a:r>
              <a:rPr lang="en-US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AC2A18-C4A2-3F4A-BA89-7FD946393ED6}"/>
              </a:ext>
            </a:extLst>
          </p:cNvPr>
          <p:cNvSpPr/>
          <p:nvPr/>
        </p:nvSpPr>
        <p:spPr>
          <a:xfrm>
            <a:off x="95381" y="2242058"/>
            <a:ext cx="5778801" cy="7883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43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0418"/>
          <a:stretch/>
        </p:blipFill>
        <p:spPr>
          <a:xfrm>
            <a:off x="0" y="68635"/>
            <a:ext cx="7715312" cy="39097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(2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0186-F730-8D4C-A803-481009E0B1CE}"/>
              </a:ext>
            </a:extLst>
          </p:cNvPr>
          <p:cNvSpPr/>
          <p:nvPr/>
        </p:nvSpPr>
        <p:spPr>
          <a:xfrm>
            <a:off x="81019" y="3161204"/>
            <a:ext cx="7353867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7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866"/>
          <a:stretch/>
        </p:blipFill>
        <p:spPr>
          <a:xfrm>
            <a:off x="0" y="68636"/>
            <a:ext cx="7715312" cy="5192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(3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D2451-36FC-7049-946D-EC4F75D52D42}"/>
              </a:ext>
            </a:extLst>
          </p:cNvPr>
          <p:cNvSpPr/>
          <p:nvPr/>
        </p:nvSpPr>
        <p:spPr>
          <a:xfrm>
            <a:off x="57082" y="4048389"/>
            <a:ext cx="6109134" cy="12608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A307E31-5BAE-F34C-A6C6-C653F92D2827}"/>
              </a:ext>
            </a:extLst>
          </p:cNvPr>
          <p:cNvSpPr/>
          <p:nvPr/>
        </p:nvSpPr>
        <p:spPr>
          <a:xfrm>
            <a:off x="6560723" y="4492384"/>
            <a:ext cx="2947122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is 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85257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A1D00-9BD6-7C49-A15D-10579034F4EE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6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English </a:t>
            </a:r>
            <a:r>
              <a:rPr lang="en-US" b="1" dirty="0">
                <a:sym typeface="Wingdings" pitchFamily="2" charset="2"/>
              </a:rPr>
              <a:t> French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English  Chinese</a:t>
            </a:r>
            <a:endParaRPr lang="en-US" b="1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696BAF8-ADE8-DB44-A8E5-5B8D34BE14F3}"/>
              </a:ext>
            </a:extLst>
          </p:cNvPr>
          <p:cNvSpPr/>
          <p:nvPr/>
        </p:nvSpPr>
        <p:spPr>
          <a:xfrm>
            <a:off x="7995016" y="5141469"/>
            <a:ext cx="3212768" cy="459189"/>
          </a:xfrm>
          <a:prstGeom prst="wedgeRoundRectCallout">
            <a:avLst>
              <a:gd name="adj1" fmla="val -66010"/>
              <a:gd name="adj2" fmla="val 59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French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8682C6C-3C7B-E74D-BC49-BF26A7FCA4A8}"/>
              </a:ext>
            </a:extLst>
          </p:cNvPr>
          <p:cNvSpPr/>
          <p:nvPr/>
        </p:nvSpPr>
        <p:spPr>
          <a:xfrm>
            <a:off x="7952109" y="5717774"/>
            <a:ext cx="3212768" cy="459189"/>
          </a:xfrm>
          <a:prstGeom prst="wedgeRoundRectCallout">
            <a:avLst>
              <a:gd name="adj1" fmla="val -62732"/>
              <a:gd name="adj2" fmla="val 44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Chinese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A95-BD47-994E-99EF-92A6ED3DEF90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58E-C3AB-9349-9AB3-93120E1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1700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gft_predict</a:t>
            </a:r>
            <a:r>
              <a:rPr lang="en-US" sz="3600" dirty="0"/>
              <a:t> –task image-classification</a:t>
            </a:r>
          </a:p>
        </p:txBody>
      </p:sp>
      <p:pic>
        <p:nvPicPr>
          <p:cNvPr id="9" name="Content Placeholder 8" descr="A picture containing text, cat, sitting, white&#10;&#10;Description automatically generated">
            <a:extLst>
              <a:ext uri="{FF2B5EF4-FFF2-40B4-BE49-F238E27FC236}">
                <a16:creationId xmlns:a16="http://schemas.microsoft.com/office/drawing/2014/main" id="{31B6D706-6163-0241-B7DC-B4E1CA8B54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61657" y="1420"/>
            <a:ext cx="4030343" cy="3427580"/>
          </a:xfrm>
        </p:spPr>
      </p:pic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574316-B0AF-394D-B4BC-63BDAAB61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95" y="3344288"/>
            <a:ext cx="15237336" cy="29430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7A8A-21FB-9E44-B1FE-DC3856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A335E-C643-374E-8144-4D151BD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B30C-3475-8143-9863-072BE03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70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92D1B1-6166-0A44-AEB9-FF6F5D5E2C3D}"/>
              </a:ext>
            </a:extLst>
          </p:cNvPr>
          <p:cNvSpPr/>
          <p:nvPr/>
        </p:nvSpPr>
        <p:spPr>
          <a:xfrm>
            <a:off x="9004955" y="3258024"/>
            <a:ext cx="3187045" cy="480046"/>
          </a:xfrm>
          <a:prstGeom prst="wedgeRoundRectCallout">
            <a:avLst>
              <a:gd name="adj1" fmla="val -47194"/>
              <a:gd name="adj2" fmla="val 10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1000 Labels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B8EC177-03CB-284B-ABA4-19BE754E12B9}"/>
              </a:ext>
            </a:extLst>
          </p:cNvPr>
          <p:cNvSpPr/>
          <p:nvPr/>
        </p:nvSpPr>
        <p:spPr>
          <a:xfrm>
            <a:off x="8979232" y="5089812"/>
            <a:ext cx="3212768" cy="459189"/>
          </a:xfrm>
          <a:prstGeom prst="wedgeRoundRectCallout">
            <a:avLst>
              <a:gd name="adj1" fmla="val -38355"/>
              <a:gd name="adj2" fmla="val 76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Cat/Dog </a:t>
            </a:r>
            <a:r>
              <a:rPr lang="en-US" dirty="0">
                <a:sym typeface="Wingdings" pitchFamily="2" charset="2"/>
              </a:rPr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D5B2-10E1-4B45-8F52-BAE5B5FD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4F242-873E-7942-96F3-589A00E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40B56-522D-6E44-A2E2-03F2A3C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E6A33-9028-A845-A21B-B1E306B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7557"/>
            <a:ext cx="9001125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1368-3F66-B54B-87DB-5021D559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2376161"/>
            <a:ext cx="4340047" cy="440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BD605-68A6-6348-9FA2-70015F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38" y="61912"/>
            <a:ext cx="3167062" cy="648447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3309DB-3970-C14E-8037-A98BA6521B9B}"/>
              </a:ext>
            </a:extLst>
          </p:cNvPr>
          <p:cNvSpPr/>
          <p:nvPr/>
        </p:nvSpPr>
        <p:spPr>
          <a:xfrm>
            <a:off x="6269370" y="760966"/>
            <a:ext cx="2922504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behind  Cat/Dog Task</a:t>
            </a:r>
          </a:p>
        </p:txBody>
      </p:sp>
    </p:spTree>
    <p:extLst>
      <p:ext uri="{BB962C8B-B14F-4D97-AF65-F5344CB8AC3E}">
        <p14:creationId xmlns:p14="http://schemas.microsoft.com/office/powerpoint/2010/main" val="2137924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723A-334B-334C-A09A-EE67EF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Inputs can also come from files (as well as URLs)</a:t>
            </a:r>
            <a:br>
              <a:rPr lang="en-US" sz="2800" dirty="0"/>
            </a:br>
            <a:r>
              <a:rPr lang="en-US" sz="2800" dirty="0"/>
              <a:t>There are a few images (and audio files) under $</a:t>
            </a:r>
            <a:r>
              <a:rPr lang="en-US" sz="2800" dirty="0" err="1"/>
              <a:t>gft</a:t>
            </a:r>
            <a:r>
              <a:rPr lang="en-US" sz="2800" dirty="0"/>
              <a:t>/doc/objects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09199-6697-B44B-A91A-32707AD85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5248" y="1842941"/>
            <a:ext cx="7666020" cy="302636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CE9-3A19-B945-9CE5-226C992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5DA-F421-0941-92D5-69CB744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68BF-DBB9-A344-A475-3FD1E228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72</a:t>
            </a:fld>
            <a:endParaRPr lang="en-US"/>
          </a:p>
        </p:txBody>
      </p:sp>
      <p:pic>
        <p:nvPicPr>
          <p:cNvPr id="13" name="Content Placeholder 12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3D44669-2F90-D244-BBC4-28581ABC7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42941"/>
            <a:ext cx="4358228" cy="3078991"/>
          </a:xfrm>
        </p:spPr>
      </p:pic>
    </p:spTree>
    <p:extLst>
      <p:ext uri="{BB962C8B-B14F-4D97-AF65-F5344CB8AC3E}">
        <p14:creationId xmlns:p14="http://schemas.microsoft.com/office/powerpoint/2010/main" val="1453199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29-8F9B-EF4A-A336-BC77E53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Speech Recognition (ASR, </a:t>
            </a:r>
            <a:r>
              <a:rPr lang="en-US" dirty="0" err="1"/>
              <a:t>ctc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6D7F-BB00-284C-889F-DCDBBC8B8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from stdin</a:t>
            </a:r>
          </a:p>
        </p:txBody>
      </p:sp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452B164-1C51-4149-BC71-64BCD3931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0" y="2533093"/>
            <a:ext cx="5372630" cy="7750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2CD5D-EBC1-304B-8AE0-63CDC2A8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from dataset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60AB51D-B135-E848-92B3-94511D37F4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559982"/>
            <a:ext cx="3699490" cy="1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3CA24-FC02-8A4E-BE78-F2C04EB3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64BF-83E3-694D-963F-80119DC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1BF52-33E1-B249-B520-219A4526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73</a:t>
            </a:fld>
            <a:endParaRPr lang="en-US"/>
          </a:p>
        </p:txBody>
      </p:sp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19A55E-A39D-5440-8BED-9FDD7CF1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" y="3515086"/>
            <a:ext cx="5179181" cy="1197155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3A97D05-0B74-5C43-8DBE-042B8C2D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91" y="4747865"/>
            <a:ext cx="8605180" cy="16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--task argument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r>
              <a:rPr lang="en-US" dirty="0">
                <a:sym typeface="Wingdings" pitchFamily="2" charset="2"/>
              </a:rPr>
              <a:t> Pipelines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2"/>
              </a:rPr>
              <a:t>https://huggingface.co/docs/transformers/v4.16.2/en/main_classes/pipelines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E816B-7AE1-164B-AFD0-0C6A3EF69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4826"/>
            <a:ext cx="5181600" cy="419293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0928" y="1825625"/>
            <a:ext cx="5116143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D70BE7-2418-EC43-BF2E-0D5FF3740988}"/>
              </a:ext>
            </a:extLst>
          </p:cNvPr>
          <p:cNvCxnSpPr/>
          <p:nvPr/>
        </p:nvCxnSpPr>
        <p:spPr>
          <a:xfrm>
            <a:off x="4338638" y="2200275"/>
            <a:ext cx="1890712" cy="2238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1AE35-4673-DF4B-A823-95ED66530A0A}"/>
              </a:ext>
            </a:extLst>
          </p:cNvPr>
          <p:cNvCxnSpPr>
            <a:cxnSpLocks/>
          </p:cNvCxnSpPr>
          <p:nvPr/>
        </p:nvCxnSpPr>
        <p:spPr>
          <a:xfrm>
            <a:off x="4624388" y="3608388"/>
            <a:ext cx="1719262" cy="1339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9EC58-41FA-CE49-AC68-0F66D1CE4EC7}"/>
              </a:ext>
            </a:extLst>
          </p:cNvPr>
          <p:cNvCxnSpPr>
            <a:cxnSpLocks/>
          </p:cNvCxnSpPr>
          <p:nvPr/>
        </p:nvCxnSpPr>
        <p:spPr>
          <a:xfrm flipV="1">
            <a:off x="3848101" y="3319462"/>
            <a:ext cx="2352674" cy="74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B6508-2206-DC4E-AEAE-258E584F056C}"/>
              </a:ext>
            </a:extLst>
          </p:cNvPr>
          <p:cNvCxnSpPr>
            <a:cxnSpLocks/>
          </p:cNvCxnSpPr>
          <p:nvPr/>
        </p:nvCxnSpPr>
        <p:spPr>
          <a:xfrm>
            <a:off x="3895725" y="4673643"/>
            <a:ext cx="2447925" cy="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F1BAF0-B42D-9845-AE8F-4A30D86A6052}"/>
              </a:ext>
            </a:extLst>
          </p:cNvPr>
          <p:cNvCxnSpPr>
            <a:cxnSpLocks/>
          </p:cNvCxnSpPr>
          <p:nvPr/>
        </p:nvCxnSpPr>
        <p:spPr>
          <a:xfrm flipV="1">
            <a:off x="5929313" y="5472287"/>
            <a:ext cx="457200" cy="69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6F0D6A-E0C8-C54A-B78C-389484A76ABE}"/>
              </a:ext>
            </a:extLst>
          </p:cNvPr>
          <p:cNvSpPr/>
          <p:nvPr/>
        </p:nvSpPr>
        <p:spPr>
          <a:xfrm>
            <a:off x="2800350" y="2835102"/>
            <a:ext cx="8191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56236C-4914-3546-8443-CE5A6702EC3D}"/>
              </a:ext>
            </a:extLst>
          </p:cNvPr>
          <p:cNvSpPr/>
          <p:nvPr/>
        </p:nvSpPr>
        <p:spPr>
          <a:xfrm>
            <a:off x="3814763" y="5764821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1F82F-132C-C14A-BDE9-1EB6FFCC4D11}"/>
              </a:ext>
            </a:extLst>
          </p:cNvPr>
          <p:cNvSpPr/>
          <p:nvPr/>
        </p:nvSpPr>
        <p:spPr>
          <a:xfrm>
            <a:off x="3814763" y="5499807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2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How do I find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r>
              <a:rPr lang="en-US" dirty="0"/>
              <a:t>And how do I use the </a:t>
            </a:r>
            <a:r>
              <a:rPr lang="en-US" i="1" dirty="0"/>
              <a:t>good</a:t>
            </a:r>
            <a:r>
              <a:rPr lang="en-US" dirty="0"/>
              <a:t> stuff?</a:t>
            </a:r>
          </a:p>
          <a:p>
            <a:endParaRPr lang="en-US" dirty="0"/>
          </a:p>
          <a:p>
            <a:r>
              <a:rPr lang="en-US" dirty="0"/>
              <a:t>Presupposition: </a:t>
            </a:r>
          </a:p>
          <a:p>
            <a:pPr lvl="1"/>
            <a:r>
              <a:rPr lang="en-US" dirty="0"/>
              <a:t>Hubs encourage sharing of </a:t>
            </a:r>
          </a:p>
          <a:p>
            <a:pPr lvl="2"/>
            <a:r>
              <a:rPr lang="en-US" dirty="0"/>
              <a:t>Datasets</a:t>
            </a:r>
          </a:p>
          <a:p>
            <a:pPr lvl="2"/>
            <a:r>
              <a:rPr lang="en-US" dirty="0"/>
              <a:t>Models</a:t>
            </a:r>
          </a:p>
          <a:p>
            <a:pPr lvl="2"/>
            <a:r>
              <a:rPr lang="en-US" dirty="0"/>
              <a:t>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Hubs have 40k models &amp; 4k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D97F21-39B7-0B47-9933-9398E1A0B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207" y="676823"/>
            <a:ext cx="8967371" cy="560556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77055D-667C-B645-A040-4394A2A5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0377" y="4685774"/>
            <a:ext cx="2928961" cy="2082054"/>
          </a:xfr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Score dataset by: </a:t>
            </a:r>
          </a:p>
          <a:p>
            <a:pPr lvl="1"/>
            <a:r>
              <a:rPr lang="en-US" dirty="0"/>
              <a:t># of downloads</a:t>
            </a:r>
          </a:p>
          <a:p>
            <a:pPr lvl="1"/>
            <a:r>
              <a:rPr lang="en-US" dirty="0"/>
              <a:t># of likes</a:t>
            </a:r>
          </a:p>
          <a:p>
            <a:pPr lvl="1"/>
            <a:r>
              <a:rPr lang="en-US" dirty="0"/>
              <a:t># of models</a:t>
            </a:r>
          </a:p>
          <a:p>
            <a:pPr lvl="1"/>
            <a:r>
              <a:rPr lang="en-US" dirty="0"/>
              <a:t># of citations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35108-AD1C-3446-BA8F-ECFB1C00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9B67-E0BB-1E44-9331-24B88AFD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6DCFB-71E7-9944-8B57-0AE73CB3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C5E1DE3-E98A-2649-BFBF-045F2DEF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" y="32203"/>
            <a:ext cx="9961833" cy="663048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of Success: How do we find good stuff?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A9A8EC-A339-7040-A4EB-8149AEB6140C}"/>
              </a:ext>
            </a:extLst>
          </p:cNvPr>
          <p:cNvSpPr/>
          <p:nvPr/>
        </p:nvSpPr>
        <p:spPr>
          <a:xfrm>
            <a:off x="6192213" y="4915207"/>
            <a:ext cx="2709489" cy="1367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D55871-0BE7-484E-853D-C576F5557315}"/>
              </a:ext>
            </a:extLst>
          </p:cNvPr>
          <p:cNvSpPr/>
          <p:nvPr/>
        </p:nvSpPr>
        <p:spPr>
          <a:xfrm>
            <a:off x="9822654" y="3099922"/>
            <a:ext cx="1473704" cy="1251684"/>
          </a:xfrm>
          <a:prstGeom prst="wedgeRoundRectCallout">
            <a:avLst>
              <a:gd name="adj1" fmla="val -17277"/>
              <a:gd name="adj2" fmla="val 6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kind of search engine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7FA7BA1-A650-9E4B-9243-A7DF04C4F5F9}"/>
              </a:ext>
            </a:extLst>
          </p:cNvPr>
          <p:cNvSpPr/>
          <p:nvPr/>
        </p:nvSpPr>
        <p:spPr>
          <a:xfrm>
            <a:off x="8183090" y="1438828"/>
            <a:ext cx="3213916" cy="1251684"/>
          </a:xfrm>
          <a:prstGeom prst="wedgeRoundRectCallout">
            <a:avLst>
              <a:gd name="adj1" fmla="val 18507"/>
              <a:gd name="adj2" fmla="val 7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 Search: Left Rail </a:t>
            </a:r>
          </a:p>
          <a:p>
            <a:pPr algn="ctr"/>
            <a:r>
              <a:rPr lang="en-US" sz="2400" dirty="0"/>
              <a:t>vs </a:t>
            </a:r>
          </a:p>
          <a:p>
            <a:pPr algn="ctr"/>
            <a:r>
              <a:rPr lang="en-US" sz="2400" dirty="0"/>
              <a:t>Ad Search: Right Rail</a:t>
            </a:r>
          </a:p>
        </p:txBody>
      </p:sp>
    </p:spTree>
    <p:extLst>
      <p:ext uri="{BB962C8B-B14F-4D97-AF65-F5344CB8AC3E}">
        <p14:creationId xmlns:p14="http://schemas.microsoft.com/office/powerpoint/2010/main" val="3323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–data </a:t>
            </a:r>
            <a:r>
              <a:rPr lang="en-US" sz="4000" dirty="0" err="1"/>
              <a:t>H:__contains__wiki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A7D1238-EDD0-4A4B-BA03-E10237AA6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9877" y="1326780"/>
          <a:ext cx="10972800" cy="553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76">
                  <a:extLst>
                    <a:ext uri="{9D8B030D-6E8A-4147-A177-3AD203B41FA5}">
                      <a16:colId xmlns:a16="http://schemas.microsoft.com/office/drawing/2014/main" val="1031231742"/>
                    </a:ext>
                  </a:extLst>
                </a:gridCol>
                <a:gridCol w="1315039">
                  <a:extLst>
                    <a:ext uri="{9D8B030D-6E8A-4147-A177-3AD203B41FA5}">
                      <a16:colId xmlns:a16="http://schemas.microsoft.com/office/drawing/2014/main" val="27798762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411662049"/>
                    </a:ext>
                  </a:extLst>
                </a:gridCol>
                <a:gridCol w="6094429">
                  <a:extLst>
                    <a:ext uri="{9D8B030D-6E8A-4147-A177-3AD203B41FA5}">
                      <a16:colId xmlns:a16="http://schemas.microsoft.com/office/drawing/2014/main" val="1221723554"/>
                    </a:ext>
                  </a:extLst>
                </a:gridCol>
              </a:tblGrid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Dataset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Likes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PWC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3619916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wikitext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119,031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70963778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wikiann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https://paperswithcode.com/dataset/wikiann-1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2012165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wiki_snippets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16,550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05733054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98227081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wiki_bio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https://paperswithcode.com/dataset/wikibio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55666032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wiki_qa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9,670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https://paperswithcode.com/dataset/wikiqa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897363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wiki_hop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https://paperswithcode.com/dataset/wikihop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6057468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wiki_dpr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5,310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142232492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wiki_split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5,260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https://paperswithcode.com/dataset/wikisplit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05774600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wiki40b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/dataset/wiki-40b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26067587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wikisql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92435923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wikihow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wikihow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41656234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wiki_lingua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wikilingua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6692363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kilt_wikipedia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9738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Tevatron/wikipedia-nq-corpus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44010676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wiki_auto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4726914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wiki_asp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10830295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323366469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wiki_atomic_edits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wikiatomicedits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9487600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iapp_wiki_qa_squad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626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3564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–data </a:t>
            </a:r>
            <a:r>
              <a:rPr lang="en-US" dirty="0" err="1"/>
              <a:t>H:__contains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20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6ECD35-6906-1643-8726-627478B02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9702800" cy="471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39">
                  <a:extLst>
                    <a:ext uri="{9D8B030D-6E8A-4147-A177-3AD203B41FA5}">
                      <a16:colId xmlns:a16="http://schemas.microsoft.com/office/drawing/2014/main" val="1388434972"/>
                    </a:ext>
                  </a:extLst>
                </a:gridCol>
                <a:gridCol w="1390454">
                  <a:extLst>
                    <a:ext uri="{9D8B030D-6E8A-4147-A177-3AD203B41FA5}">
                      <a16:colId xmlns:a16="http://schemas.microsoft.com/office/drawing/2014/main" val="1223024154"/>
                    </a:ext>
                  </a:extLst>
                </a:gridCol>
                <a:gridCol w="787138">
                  <a:extLst>
                    <a:ext uri="{9D8B030D-6E8A-4147-A177-3AD203B41FA5}">
                      <a16:colId xmlns:a16="http://schemas.microsoft.com/office/drawing/2014/main" val="3505652636"/>
                    </a:ext>
                  </a:extLst>
                </a:gridCol>
                <a:gridCol w="5168769">
                  <a:extLst>
                    <a:ext uri="{9D8B030D-6E8A-4147-A177-3AD203B41FA5}">
                      <a16:colId xmlns:a16="http://schemas.microsoft.com/office/drawing/2014/main" val="1231870543"/>
                    </a:ext>
                  </a:extLst>
                </a:gridCol>
              </a:tblGrid>
              <a:tr h="152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>
                          <a:effectLst/>
                        </a:rPr>
                        <a:t>Dataset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Likes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 dirty="0">
                          <a:effectLst/>
                        </a:rPr>
                        <a:t>PWC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654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926,082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869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super_glue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https://paperswithcode.com/dataset/superglue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9642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wikitext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582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imdb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105,321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https://paperswithcode.com/dataset/imdb-movie-reviews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72566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031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squad_es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https://paperswithcode.com/dataset/squad-es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8137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https://paperswithcode.com/dataset/paws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2561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librispeech_asr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https://paperswithcode.com/dataset/librispeech-1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543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wmt16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https://paperswithcode.com/dataset/wmt-2016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1339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xnli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6042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8370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ag_news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https://paperswithcode.com/dataset/ag-news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430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5991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amazon_polarity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3400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squad_v2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2869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conll2003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https://paperswithcode.com/dataset/conll-2003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6651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red_caps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https://paperswithcode.com/dataset/redcaps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82719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common_voice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https://paperswithcode.com/dataset/common-voice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80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stsb_multi_mt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082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trec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trecqa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40967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9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2" y="2545053"/>
            <a:ext cx="9826770" cy="398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81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E1B053-BC51-E041-9877-22EDE8FC06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BF28AAB-0749-024E-91DB-3759894D7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81" y="2505075"/>
            <a:ext cx="7090411" cy="2876940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4368B-7BDB-2C4A-9EF4-7EA6F18A2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8618" cy="82391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82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709410E4-A219-FC4D-836C-A841FB634C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427" y="3950140"/>
            <a:ext cx="7010636" cy="2771335"/>
          </a:xfr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A188A0-5A58-A14F-933F-2C7A7D0A9C4C}"/>
              </a:ext>
            </a:extLst>
          </p:cNvPr>
          <p:cNvSpPr/>
          <p:nvPr/>
        </p:nvSpPr>
        <p:spPr>
          <a:xfrm>
            <a:off x="3015063" y="3209272"/>
            <a:ext cx="937960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9FA13-FF74-C245-A434-C4A2CDC8660E}"/>
              </a:ext>
            </a:extLst>
          </p:cNvPr>
          <p:cNvSpPr/>
          <p:nvPr/>
        </p:nvSpPr>
        <p:spPr>
          <a:xfrm>
            <a:off x="7385539" y="5176837"/>
            <a:ext cx="3493476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5A90B-D97E-1F40-9A43-AF4F251FCBC0}"/>
              </a:ext>
            </a:extLst>
          </p:cNvPr>
          <p:cNvSpPr/>
          <p:nvPr/>
        </p:nvSpPr>
        <p:spPr>
          <a:xfrm>
            <a:off x="3338732" y="3410929"/>
            <a:ext cx="3366869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958585-D19B-2547-B36A-97479817C311}"/>
              </a:ext>
            </a:extLst>
          </p:cNvPr>
          <p:cNvSpPr/>
          <p:nvPr/>
        </p:nvSpPr>
        <p:spPr>
          <a:xfrm>
            <a:off x="7190592" y="4979457"/>
            <a:ext cx="771722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dataset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83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8ADB8F9-074F-BA40-93D6-32E47F95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6584"/>
            <a:ext cx="10515600" cy="3969420"/>
          </a:xfrm>
        </p:spPr>
      </p:pic>
    </p:spTree>
    <p:extLst>
      <p:ext uri="{BB962C8B-B14F-4D97-AF65-F5344CB8AC3E}">
        <p14:creationId xmlns:p14="http://schemas.microsoft.com/office/powerpoint/2010/main" val="1549501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task (MT)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84</a:t>
            </a:fld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DA94436-ACD9-C247-B6B2-C435DB16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291"/>
            <a:ext cx="10515600" cy="3796005"/>
          </a:xfrm>
        </p:spPr>
      </p:pic>
    </p:spTree>
    <p:extLst>
      <p:ext uri="{BB962C8B-B14F-4D97-AF65-F5344CB8AC3E}">
        <p14:creationId xmlns:p14="http://schemas.microsoft.com/office/powerpoint/2010/main" val="2842104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Q: How can I find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__contains__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models/datasets that contain substring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__infer__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 that are associated with task/dataset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--task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H:classify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4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549-68D4-784C-A22C-DA3FB07F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``good’’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B5C-8E90-B147-A62A-03F49365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Metrics:</a:t>
            </a:r>
          </a:p>
          <a:p>
            <a:pPr lvl="1"/>
            <a:r>
              <a:rPr lang="en-US" dirty="0"/>
              <a:t>Peer Review (Citations)</a:t>
            </a:r>
          </a:p>
          <a:p>
            <a:r>
              <a:rPr lang="en-US" dirty="0"/>
              <a:t>Social Media Metrics:</a:t>
            </a:r>
          </a:p>
          <a:p>
            <a:pPr lvl="1"/>
            <a:r>
              <a:rPr lang="en-US" dirty="0"/>
              <a:t>Popular (Downloads)</a:t>
            </a:r>
          </a:p>
          <a:p>
            <a:pPr lvl="1"/>
            <a:r>
              <a:rPr lang="en-US" dirty="0"/>
              <a:t>Tweets / Blogs</a:t>
            </a:r>
          </a:p>
          <a:p>
            <a:r>
              <a:rPr lang="en-US" dirty="0"/>
              <a:t>SOTA: State of the art</a:t>
            </a:r>
          </a:p>
          <a:p>
            <a:pPr lvl="1"/>
            <a:r>
              <a:rPr lang="en-US" dirty="0"/>
              <a:t>Papers with Code</a:t>
            </a:r>
          </a:p>
          <a:p>
            <a:pPr lvl="1"/>
            <a:r>
              <a:rPr lang="en-US" dirty="0"/>
              <a:t>Leaderboards</a:t>
            </a:r>
          </a:p>
          <a:p>
            <a:r>
              <a:rPr lang="en-US" dirty="0"/>
              <a:t>Search Engine Optimization (SEO)</a:t>
            </a:r>
          </a:p>
          <a:p>
            <a:pPr lvl="1"/>
            <a:r>
              <a:rPr lang="en-US" dirty="0"/>
              <a:t>Adversarial Game (Arbitrage):</a:t>
            </a:r>
          </a:p>
          <a:p>
            <a:pPr lvl="2"/>
            <a:r>
              <a:rPr lang="en-US" dirty="0"/>
              <a:t>Better Web Search </a:t>
            </a:r>
            <a:r>
              <a:rPr lang="en-US" dirty="0">
                <a:sym typeface="Wingdings" pitchFamily="2" charset="2"/>
              </a:rPr>
              <a:t> ``Better’’ SEOs  Better Web Search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182-513E-7B44-94C7-D1B6088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33DB-36D1-DF4B-90D6-7C0A9BF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1A99-B4C1-6340-8D5C-8B3B5D9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9C095A9-BB31-5B4A-982C-8D8DBF7B1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53"/>
          <a:stretch/>
        </p:blipFill>
        <p:spPr>
          <a:xfrm>
            <a:off x="7686392" y="40136"/>
            <a:ext cx="4341796" cy="35631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2015DA-F34B-7F43-8BCE-62F7C94A1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44"/>
          <a:stretch/>
        </p:blipFill>
        <p:spPr>
          <a:xfrm>
            <a:off x="7763347" y="3738216"/>
            <a:ext cx="4341796" cy="196698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9B87A1-8FB5-864C-B741-B542CA2A0C99}"/>
              </a:ext>
            </a:extLst>
          </p:cNvPr>
          <p:cNvSpPr/>
          <p:nvPr/>
        </p:nvSpPr>
        <p:spPr>
          <a:xfrm>
            <a:off x="3461456" y="1347549"/>
            <a:ext cx="3550548" cy="490654"/>
          </a:xfrm>
          <a:prstGeom prst="wedgeRoundRectCallout">
            <a:avLst>
              <a:gd name="adj1" fmla="val 72613"/>
              <a:gd name="adj2" fmla="val -20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Many Downloads, but not SOTA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E015C2-1C28-ED48-A730-A0525FF98327}"/>
              </a:ext>
            </a:extLst>
          </p:cNvPr>
          <p:cNvSpPr/>
          <p:nvPr/>
        </p:nvSpPr>
        <p:spPr>
          <a:xfrm>
            <a:off x="5177882" y="53517"/>
            <a:ext cx="2144751" cy="681516"/>
          </a:xfrm>
          <a:prstGeom prst="wedgeRoundRectCallout">
            <a:avLst>
              <a:gd name="adj1" fmla="val 74347"/>
              <a:gd name="adj2" fmla="val 22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Large Model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 err="1"/>
              <a:t>RoBERTa</a:t>
            </a:r>
            <a:r>
              <a:rPr lang="en-US" sz="2000" dirty="0"/>
              <a:t> Large)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8F5718E-A762-9544-852A-E275C6AE4136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-91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E37B5B1-8991-5A46-A0F1-B23AECD1A3AB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4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2E3790C-D088-074E-8E21-D6B07ECA8A65}"/>
              </a:ext>
            </a:extLst>
          </p:cNvPr>
          <p:cNvSpPr/>
          <p:nvPr/>
        </p:nvSpPr>
        <p:spPr>
          <a:xfrm>
            <a:off x="5706078" y="2963426"/>
            <a:ext cx="1616555" cy="490654"/>
          </a:xfrm>
          <a:prstGeom prst="wedgeRoundRectCallout">
            <a:avLst>
              <a:gd name="adj1" fmla="val 85152"/>
              <a:gd name="adj2" fmla="val -192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Ease-of-Use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AD393C-7CFB-198E-1BEE-0CF3E27CBD9F}"/>
              </a:ext>
            </a:extLst>
          </p:cNvPr>
          <p:cNvSpPr/>
          <p:nvPr/>
        </p:nvSpPr>
        <p:spPr>
          <a:xfrm>
            <a:off x="11255352" y="1347548"/>
            <a:ext cx="584672" cy="298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9FEC-8072-6545-8C75-5A7A3AFB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SOTA-Chasing: Leaderboards Considered Harmful</a:t>
            </a:r>
            <a:br>
              <a:rPr lang="en-US" sz="1400" dirty="0"/>
            </a:br>
            <a:r>
              <a:rPr lang="en-US" sz="1400" dirty="0"/>
              <a:t>SOTA-chasing refers to papers that report SOTA numbers, but contribute little of lasting value to the literature. The point is the pointlessness.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2C18-2E4A-524C-A6EF-A0ADF865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EC17-120E-1C43-9DC2-999EC795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AB33-A2C3-1141-A3A8-AAE747D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87</a:t>
            </a:fld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70A256-EF8E-5B42-A5E3-1AD29C92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"/>
          <a:stretch/>
        </p:blipFill>
        <p:spPr>
          <a:xfrm>
            <a:off x="292627" y="1707744"/>
            <a:ext cx="8942376" cy="412813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5613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F3AE-C103-B344-80F9-9F16462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PWC: </a:t>
            </a:r>
            <a:r>
              <a:rPr lang="en-US" sz="4000" dirty="0">
                <a:hlinkClick r:id="rId2"/>
              </a:rPr>
              <a:t>https://paperswithcode.com/dataset/glue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F4A-C671-B945-A115-60EC0030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8CA7-B43D-3448-8CBA-C7B24C77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8631-8176-B64D-BE75-7A1A83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88</a:t>
            </a:fld>
            <a:endParaRPr lang="en-US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E3AA-CB41-3E45-A7CD-49AC3ADB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09" y="1626207"/>
            <a:ext cx="9797382" cy="5957203"/>
          </a:xfrm>
        </p:spPr>
      </p:pic>
    </p:spTree>
    <p:extLst>
      <p:ext uri="{BB962C8B-B14F-4D97-AF65-F5344CB8AC3E}">
        <p14:creationId xmlns:p14="http://schemas.microsoft.com/office/powerpoint/2010/main" val="3764791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PWC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GLUE Leaderboard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84894-E209-644C-BBEE-4606019E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57" y="1353834"/>
            <a:ext cx="14745335" cy="61559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52EF-4E84-814D-972B-82E53844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D99-1ABB-9546-99C0-C565434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8D14-B405-6C45-967A-4206B0E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9F9D-A2D3-9040-9183-2F4A59F3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``good’’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1BED-3560-0741-9C28-FBCC8F19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``Good’’ tasks are like ``good’’ stuff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Academic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Peer Review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Media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Popular (Downloads)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Tweets / Blogs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SOTA: State of the art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Papers with Code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Leaderboards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 Engine Optimization (SEO)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Adversarial Game (Arbitrage):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Web Search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``Better’’ SEOs  Better Web 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5C1-155C-B647-A377-C5A0FB75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78FE-CF61-C44C-B6EF-EFCB307F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2BDF-C907-6E44-95F2-FB3320C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03669968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</a:t>
            </a:r>
            <a:r>
              <a:rPr lang="en-US" b="1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And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b="1" dirty="0"/>
              <a:t>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dirty="0" err="1"/>
              <a:t>gft_predict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Question: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dirty="0"/>
              <a:t> the good stuff?</a:t>
            </a:r>
            <a:br>
              <a:rPr lang="en-US" dirty="0"/>
            </a:br>
            <a:r>
              <a:rPr lang="en-US" dirty="0"/>
              <a:t>Answer: </a:t>
            </a:r>
            <a:r>
              <a:rPr lang="en-US" i="1" dirty="0" err="1"/>
              <a:t>gft_predict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93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5" y="392449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0241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95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31149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7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C7CD-9FB6-A1E7-D97B-21E87689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Debugging, Confusion Matrices &amp; Error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54BBC-E1CE-91E2-9012-E2425764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2" r="6333" b="52832"/>
          <a:stretch/>
        </p:blipFill>
        <p:spPr>
          <a:xfrm>
            <a:off x="-1" y="1722219"/>
            <a:ext cx="6081019" cy="31455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212A-24D2-AC74-498D-1EA3954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EB36-CBBD-1319-9AF1-C653A70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497D-F6A2-17EF-AE0C-369816B2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97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F810004-0C95-B134-C9B7-500EC9FB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t="48204"/>
          <a:stretch/>
        </p:blipFill>
        <p:spPr>
          <a:xfrm>
            <a:off x="6259630" y="1758254"/>
            <a:ext cx="5846233" cy="3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0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A775A2-1040-DF49-BB90-AAD840C6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</a:t>
            </a:r>
            <a:r>
              <a:rPr lang="en-US" i="1" dirty="0" err="1"/>
              <a:t>gft_predict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r>
                  <a:rPr lang="en-US" dirty="0"/>
                  <a:t>Input from a dataset or </a:t>
                </a:r>
                <a:r>
                  <a:rPr lang="en-US" i="1" dirty="0"/>
                  <a:t>stdin</a:t>
                </a:r>
                <a:endParaRPr lang="en-US" dirty="0"/>
              </a:p>
              <a:p>
                <a:pPr lvl="1"/>
                <a:r>
                  <a:rPr lang="en-US" dirty="0"/>
                  <a:t>Output to </a:t>
                </a:r>
                <a:r>
                  <a:rPr lang="en-US" i="1" dirty="0" err="1"/>
                  <a:t>stdout</a:t>
                </a:r>
                <a:endParaRPr lang="en-US" dirty="0"/>
              </a:p>
              <a:p>
                <a:r>
                  <a:rPr lang="en-US" dirty="0"/>
                  <a:t>Arguments (many are optional)</a:t>
                </a:r>
              </a:p>
              <a:p>
                <a:pPr lvl="1"/>
                <a:r>
                  <a:rPr lang="en-US" dirty="0"/>
                  <a:t>--data, --split, --model, --</a:t>
                </a:r>
                <a:r>
                  <a:rPr lang="en-US" dirty="0" err="1"/>
                  <a:t>eqn</a:t>
                </a:r>
                <a:r>
                  <a:rPr lang="en-US" dirty="0"/>
                  <a:t>, --task</a:t>
                </a:r>
              </a:p>
              <a:p>
                <a:pPr lvl="1"/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𝑙h𝑠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𝑙h𝑠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refer to columns in dataset</a:t>
                </a:r>
              </a:p>
              <a:p>
                <a:r>
                  <a:rPr lang="en-US" dirty="0"/>
                  <a:t>Since the terminology for tasks is currently in a state of flux,</a:t>
                </a:r>
              </a:p>
              <a:p>
                <a:pPr lvl="1"/>
                <a:r>
                  <a:rPr lang="en-US" dirty="0" err="1"/>
                  <a:t>gft</a:t>
                </a:r>
                <a:r>
                  <a:rPr lang="en-US" dirty="0"/>
                  <a:t> supports a number of aliases</a:t>
                </a:r>
              </a:p>
              <a:p>
                <a:pPr lvl="1"/>
                <a:r>
                  <a:rPr lang="en-US" dirty="0"/>
                  <a:t>(shown in parentheses)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2A517-9047-0243-8C45-0DB86371D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Tasks (aliases in parenthesis)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 (text-classification)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classify_tokens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(token-classification)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classify_spans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(QA, question-answering)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classify_audio</a:t>
            </a:r>
            <a:r>
              <a:rPr lang="en-US" dirty="0"/>
              <a:t> (audio-classification)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classify_images</a:t>
            </a:r>
            <a:r>
              <a:rPr lang="en-US" dirty="0"/>
              <a:t> (image-classification)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MT (translation)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ctc</a:t>
            </a:r>
            <a:r>
              <a:rPr lang="en-US" dirty="0"/>
              <a:t>, automatic-speech-recognition)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fill-mask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72F6-E3B9-7B41-A6FD-847BF595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E575-E0A7-E34D-99E7-EDFAB8E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B32-EE00-2E40-8365-107B7752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734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3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9272</Words>
  <Application>Microsoft Macintosh PowerPoint</Application>
  <PresentationFormat>Widescreen</PresentationFormat>
  <Paragraphs>1895</Paragraphs>
  <Slides>118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CIKM-2023 Tutorial: Some Useful Things to Know When Combining IR and NLP:  the Easy, the Hard and the Ugly</vt:lpstr>
      <vt:lpstr>Easy:  Inference: f(x)</vt:lpstr>
      <vt:lpstr>Hard:  Pre-Training Large Language Models (LLMs)</vt:lpstr>
      <vt:lpstr>Outline</vt:lpstr>
      <vt:lpstr>Agenda: Part A </vt:lpstr>
      <vt:lpstr>Strategy: Inclusiveness</vt:lpstr>
      <vt:lpstr>PowerPoint Presentation</vt:lpstr>
      <vt:lpstr>Poets</vt:lpstr>
      <vt:lpstr>Hub Strategy: Usage &gt;&gt; SOTA</vt:lpstr>
      <vt:lpstr>Terminology</vt:lpstr>
      <vt:lpstr>gft (general fine-tuning):  A Little Language for Deep Nets (Unix Philosophy: Less is More)</vt:lpstr>
      <vt:lpstr>Little Languages (from Unix)</vt:lpstr>
      <vt:lpstr>Little Languages (from Unix)</vt:lpstr>
      <vt:lpstr> We propose gft, a Little Language</vt:lpstr>
      <vt:lpstr>gft Cheat Sheet (General Fine-Tuning)</vt:lpstr>
      <vt:lpstr>gft (General Fine-Tuning) is based on  glm (General Linear Models) in R</vt:lpstr>
      <vt:lpstr>Regression in R: Summarize (almost) anything </vt:lpstr>
      <vt:lpstr>Regression in R: Summarize (almost) anything </vt:lpstr>
      <vt:lpstr>Regression in R: Summarize (almost) anything </vt:lpstr>
      <vt:lpstr>What is fine-tuning fit?</vt:lpstr>
      <vt:lpstr>What is fine-tuning fit?</vt:lpstr>
      <vt:lpstr>What is fine-tuning fit?</vt:lpstr>
      <vt:lpstr>gft Design Goals</vt:lpstr>
      <vt:lpstr>Portability: Inclusiveness + Hedge</vt:lpstr>
      <vt:lpstr>Strategy Conclusions</vt:lpstr>
      <vt:lpstr>Agenda: Part A </vt:lpstr>
      <vt:lpstr>gft Cheat Sheet (General Fine-Tuning)</vt:lpstr>
      <vt:lpstr>Emotion Dataset classify:label~text</vt:lpstr>
      <vt:lpstr>More Terminology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Two Perspectives on Datasets</vt:lpstr>
      <vt:lpstr>Discussion of Validity Assumes: Intention</vt:lpstr>
      <vt:lpstr>gft Cheat Sheet (General Fine-Tuning)</vt:lpstr>
      <vt:lpstr>Models https://huggingface.co/models </vt:lpstr>
      <vt:lpstr>gft Cheat Sheet (General Fine-Tuning)</vt:lpstr>
      <vt:lpstr>Simple Equations Cover Many Cases of Interest GLUE: A Popular Benchmark</vt:lpstr>
      <vt:lpstr>Loss Functions and Metrics   (Defaults depend on task)</vt:lpstr>
      <vt:lpstr>Equation Keywords ≈ Pipeline Tasks</vt:lpstr>
      <vt:lpstr>regress: Valence + Arousal + Dominance ~ Word https://saifmohammad.com/WebPages/nrc-vad.html </vt:lpstr>
      <vt:lpstr>regress: Valence + Arousal + Dominance ~ Word https://saifmohammad.com/WebPages/nrc-vad.html </vt:lpstr>
      <vt:lpstr>gft Cheat Sheet (General Fine-Tuning)</vt:lpstr>
      <vt:lpstr>Tasks</vt:lpstr>
      <vt:lpstr>gft Cheat Sheet (General Fine-Tuning)</vt:lpstr>
      <vt:lpstr>Agenda: Part A </vt:lpstr>
      <vt:lpstr>Seven Simple Examples</vt:lpstr>
      <vt:lpstr>Seven Simple Examples: 1 of 7 Summarize (almost) anything</vt:lpstr>
      <vt:lpstr>Seven Simple Examples: 2 of 7 Summary with patterns (__contains__)</vt:lpstr>
      <vt:lpstr>Seven Simple Examples: 3 of 7 Predict: Sentiment Analysis &amp; Text Classification</vt:lpstr>
      <vt:lpstr>Seven Simple Examples: 4 of 7 More tasks: token_classification, fill-mask</vt:lpstr>
      <vt:lpstr>Seven Simple Examples: 5 of 7 Input from datasets (as opposed to stdin)</vt:lpstr>
      <vt:lpstr>Seven Simple Examples: 6 of 7 gft_predict  gft_eval</vt:lpstr>
      <vt:lpstr>A Few Simple Examples: 7 of 7 gft_fit (aka fine-tuning)</vt:lpstr>
      <vt:lpstr>Recap of Seven Simple Examples</vt:lpstr>
      <vt:lpstr>Hundreds of Examples: https://github.com/kwchurch/gft </vt:lpstr>
      <vt:lpstr>Hundreds of Examples: Regression Testing</vt:lpstr>
      <vt:lpstr>Guide to Hundreds of Examples</vt:lpstr>
      <vt:lpstr>Cola subset of Glue, with pretrained models and data from HuggingFace $gft/examples/eval_examples/model.HuggingFace/language/data.HuggingFace/their_models/glue/cola.sh </vt:lpstr>
      <vt:lpstr>What is ``Good’’ Stuff?    Accuracy? Downloads?</vt:lpstr>
      <vt:lpstr>Agenda: Part A </vt:lpstr>
      <vt:lpstr>More tasks (1 of 4)</vt:lpstr>
      <vt:lpstr>More tasks (2 of 4)</vt:lpstr>
      <vt:lpstr>More tasks (3 of 4)</vt:lpstr>
      <vt:lpstr>More tasks (4 of 4)</vt:lpstr>
      <vt:lpstr>More tasks (4 of 4)</vt:lpstr>
      <vt:lpstr>gft_predict –task image-classification</vt:lpstr>
      <vt:lpstr>PowerPoint Presentation</vt:lpstr>
      <vt:lpstr>Inputs can also come from files (as well as URLs) There are a few images (and audio files) under $gft/doc/objects</vt:lpstr>
      <vt:lpstr>Task: Speech Recognition (ASR, ctc)</vt:lpstr>
      <vt:lpstr>--task argument  HuggingFace Pipelines https://huggingface.co/docs/transformers/v4.16.2/en/main_classes/pipelines </vt:lpstr>
      <vt:lpstr>Agenda: Part A </vt:lpstr>
      <vt:lpstr>Two Questions</vt:lpstr>
      <vt:lpstr>Embarrassment of Riches</vt:lpstr>
      <vt:lpstr>Metrics of Success: How do we find good stuff?</vt:lpstr>
      <vt:lpstr>How do I find the good stuff?  Popular Datasets? gft_summary –data H:__contains__wiki --topn 20</vt:lpstr>
      <vt:lpstr>How do I find the good stuff?  Popular Datasets? gft_summary –data H:__contains__ --topn 20</vt:lpstr>
      <vt:lpstr>gft_summary: How do I find the good stuff? Find models associated with a task (ASR)</vt:lpstr>
      <vt:lpstr>gft_summary: How do I find the good stuff? Find models associated with a task (ASR)</vt:lpstr>
      <vt:lpstr>gft_summary: How do I find the good stuff? Find popular models associated with a dataset</vt:lpstr>
      <vt:lpstr>gft_summary: How do I find the good stuff? Find popular models associated with a task (MT)</vt:lpstr>
      <vt:lpstr>Embarrassment of Riches</vt:lpstr>
      <vt:lpstr>What counts as ``good’’ stuff?</vt:lpstr>
      <vt:lpstr>SOTA-Chasing: Leaderboards Considered Harmful SOTA-chasing refers to papers that report SOTA numbers, but contribute little of lasting value to the literature. The point is the pointlessness.</vt:lpstr>
      <vt:lpstr>PWC: https://paperswithcode.com/dataset/glue </vt:lpstr>
      <vt:lpstr>PWC ≠ GLUE Leaderboard </vt:lpstr>
      <vt:lpstr>How do I find ``good’’ tasks?</vt:lpstr>
      <vt:lpstr>Equation Keywords ≈ Pipeline Tasks</vt:lpstr>
      <vt:lpstr>Two Questions</vt:lpstr>
      <vt:lpstr>Question: How do I use the good stuff? Answer: gft_predict</vt:lpstr>
      <vt:lpstr>Input: I love you Output: Depends on Model (among other things)</vt:lpstr>
      <vt:lpstr>Many of these models produce reasonable results</vt:lpstr>
      <vt:lpstr>But…</vt:lpstr>
      <vt:lpstr>Debugging, Confusion Matrices &amp; Error Analysis</vt:lpstr>
      <vt:lpstr>Inference: gft_predict</vt:lpstr>
      <vt:lpstr>Agenda: Part A </vt:lpstr>
      <vt:lpstr>Why De-emphasize Pre-Training?</vt:lpstr>
      <vt:lpstr>Standard 3-Step Recipe</vt:lpstr>
      <vt:lpstr>Models https://huggingface.co/models </vt:lpstr>
      <vt:lpstr>Model Compression (Distillation):  Important for Commercial Practice</vt:lpstr>
      <vt:lpstr>Lesson: Focus on Bottlenecks </vt:lpstr>
      <vt:lpstr>Base/Foundation/Pre-Trained Models Recommendation: Download f_pre  from Hubs</vt:lpstr>
      <vt:lpstr>Bigger Models are Better (but less efficient)</vt:lpstr>
      <vt:lpstr>540B Parameters:  https://arxiv.org/pdf/2204.02311.pdf </vt:lpstr>
      <vt:lpstr>Bigger Models are Better (but less efficient)</vt:lpstr>
      <vt:lpstr>540B Parameters:  More Parameters  Better Scores More Supervision  Better Scores</vt:lpstr>
      <vt:lpstr>Strengths and Opportunities</vt:lpstr>
      <vt:lpstr>Hubs: PyTorch is Popular (25k≫6k) On HuggingFace, PyTorch &gt; JAX &gt; TensorFlow</vt:lpstr>
      <vt:lpstr>Why Change Terminology?</vt:lpstr>
      <vt:lpstr> VLSI History http://www.eecs.mit.edu/docs/newsletter/VLSI.pdf http://ai.eecs.umich.edu/people/conway/Memoirs/MIT/MIT_Reminiscences.pdf   </vt:lpstr>
      <vt:lpstr>Agenda: Part A </vt:lpstr>
      <vt:lpstr>Advantages of Higher-Level Little Languages</vt:lpstr>
      <vt:lpstr>Part A Conclusions</vt:lpstr>
      <vt:lpstr>What are the most popular tasks? 30k Models  Pipeline Tasks (computed from $gft/gft_internals/huggingface_hub/huggingface_datasets.txt)</vt:lpstr>
      <vt:lpstr>30k Models  Pipeline Tasks (computed from $gft/gft_internals/huggingface_hub/huggingface_datasets.txt)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4</cp:revision>
  <dcterms:created xsi:type="dcterms:W3CDTF">2022-05-07T16:48:18Z</dcterms:created>
  <dcterms:modified xsi:type="dcterms:W3CDTF">2023-08-28T23:38:06Z</dcterms:modified>
</cp:coreProperties>
</file>